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3" r:id="rId2"/>
  </p:sldMasterIdLst>
  <p:notesMasterIdLst>
    <p:notesMasterId r:id="rId18"/>
  </p:notesMasterIdLst>
  <p:handoutMasterIdLst>
    <p:handoutMasterId r:id="rId19"/>
  </p:handoutMasterIdLst>
  <p:sldIdLst>
    <p:sldId id="311" r:id="rId3"/>
    <p:sldId id="312" r:id="rId4"/>
    <p:sldId id="296" r:id="rId5"/>
    <p:sldId id="273" r:id="rId6"/>
    <p:sldId id="297" r:id="rId7"/>
    <p:sldId id="1734" r:id="rId8"/>
    <p:sldId id="1735" r:id="rId9"/>
    <p:sldId id="1736" r:id="rId10"/>
    <p:sldId id="1737" r:id="rId11"/>
    <p:sldId id="1738" r:id="rId12"/>
    <p:sldId id="298" r:id="rId13"/>
    <p:sldId id="1739" r:id="rId14"/>
    <p:sldId id="299" r:id="rId15"/>
    <p:sldId id="1740" r:id="rId16"/>
    <p:sldId id="1729" r:id="rId17"/>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97ED5"/>
    <a:srgbClr val="FFAFBA"/>
    <a:srgbClr val="FF7F94"/>
    <a:srgbClr val="F660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597" autoAdjust="0"/>
    <p:restoredTop sz="94660"/>
  </p:normalViewPr>
  <p:slideViewPr>
    <p:cSldViewPr snapToGrid="0">
      <p:cViewPr varScale="1">
        <p:scale>
          <a:sx n="110" d="100"/>
          <a:sy n="110" d="100"/>
        </p:scale>
        <p:origin x="176" y="472"/>
      </p:cViewPr>
      <p:guideLst/>
    </p:cSldViewPr>
  </p:slideViewPr>
  <p:notesTextViewPr>
    <p:cViewPr>
      <p:scale>
        <a:sx n="1" d="1"/>
        <a:sy n="1" d="1"/>
      </p:scale>
      <p:origin x="0" y="0"/>
    </p:cViewPr>
  </p:notesTextViewPr>
  <p:sorterViewPr>
    <p:cViewPr>
      <p:scale>
        <a:sx n="90" d="100"/>
        <a:sy n="90" d="100"/>
      </p:scale>
      <p:origin x="0" y="0"/>
    </p:cViewPr>
  </p:sorterViewPr>
  <p:notesViewPr>
    <p:cSldViewPr snapToGrid="0">
      <p:cViewPr varScale="1">
        <p:scale>
          <a:sx n="82" d="100"/>
          <a:sy n="82" d="100"/>
        </p:scale>
        <p:origin x="27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a:t>各模型在数据集上的</a:t>
            </a:r>
            <a:r>
              <a:rPr lang="en-US" altLang="zh-CN" dirty="0"/>
              <a:t>ACC</a:t>
            </a:r>
            <a:r>
              <a:rPr lang="zh-CN" altLang="en-US" dirty="0"/>
              <a:t>表现</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Restaurant-ACC</c:v>
                </c:pt>
              </c:strCache>
            </c:strRef>
          </c:tx>
          <c:spPr>
            <a:solidFill>
              <a:schemeClr val="accent1"/>
            </a:solidFill>
            <a:ln>
              <a:noFill/>
            </a:ln>
            <a:effectLst/>
          </c:spPr>
          <c:invertIfNegative val="0"/>
          <c:cat>
            <c:strRef>
              <c:f>Sheet1!$A$2:$A$5</c:f>
              <c:strCache>
                <c:ptCount val="4"/>
                <c:pt idx="0">
                  <c:v>SDGCN</c:v>
                </c:pt>
                <c:pt idx="1">
                  <c:v>IAN</c:v>
                </c:pt>
                <c:pt idx="2">
                  <c:v>AEN</c:v>
                </c:pt>
                <c:pt idx="3">
                  <c:v>SDLSTM</c:v>
                </c:pt>
              </c:strCache>
            </c:strRef>
          </c:cat>
          <c:val>
            <c:numRef>
              <c:f>Sheet1!$B$2:$B$5</c:f>
              <c:numCache>
                <c:formatCode>General</c:formatCode>
                <c:ptCount val="4"/>
                <c:pt idx="0">
                  <c:v>81.94</c:v>
                </c:pt>
                <c:pt idx="1">
                  <c:v>78.599999999999994</c:v>
                </c:pt>
                <c:pt idx="2">
                  <c:v>80.89</c:v>
                </c:pt>
                <c:pt idx="3">
                  <c:v>79</c:v>
                </c:pt>
              </c:numCache>
            </c:numRef>
          </c:val>
          <c:extLst>
            <c:ext xmlns:c16="http://schemas.microsoft.com/office/drawing/2014/chart" uri="{C3380CC4-5D6E-409C-BE32-E72D297353CC}">
              <c16:uniqueId val="{00000000-0190-9C48-9CA3-2F9A2BCC1841}"/>
            </c:ext>
          </c:extLst>
        </c:ser>
        <c:ser>
          <c:idx val="1"/>
          <c:order val="1"/>
          <c:tx>
            <c:strRef>
              <c:f>Sheet1!$C$1</c:f>
              <c:strCache>
                <c:ptCount val="1"/>
                <c:pt idx="0">
                  <c:v>Laptop-ACC</c:v>
                </c:pt>
              </c:strCache>
            </c:strRef>
          </c:tx>
          <c:spPr>
            <a:solidFill>
              <a:schemeClr val="accent2"/>
            </a:solidFill>
            <a:ln>
              <a:noFill/>
            </a:ln>
            <a:effectLst/>
          </c:spPr>
          <c:invertIfNegative val="0"/>
          <c:cat>
            <c:strRef>
              <c:f>Sheet1!$A$2:$A$5</c:f>
              <c:strCache>
                <c:ptCount val="4"/>
                <c:pt idx="0">
                  <c:v>SDGCN</c:v>
                </c:pt>
                <c:pt idx="1">
                  <c:v>IAN</c:v>
                </c:pt>
                <c:pt idx="2">
                  <c:v>AEN</c:v>
                </c:pt>
                <c:pt idx="3">
                  <c:v>SDLSTM</c:v>
                </c:pt>
              </c:strCache>
            </c:strRef>
          </c:cat>
          <c:val>
            <c:numRef>
              <c:f>Sheet1!$C$2:$C$5</c:f>
              <c:numCache>
                <c:formatCode>General</c:formatCode>
                <c:ptCount val="4"/>
                <c:pt idx="0">
                  <c:v>74.569999999999993</c:v>
                </c:pt>
                <c:pt idx="1">
                  <c:v>72.099999999999994</c:v>
                </c:pt>
                <c:pt idx="2">
                  <c:v>73.510000000000005</c:v>
                </c:pt>
                <c:pt idx="3">
                  <c:v>72.5</c:v>
                </c:pt>
              </c:numCache>
            </c:numRef>
          </c:val>
          <c:extLst>
            <c:ext xmlns:c16="http://schemas.microsoft.com/office/drawing/2014/chart" uri="{C3380CC4-5D6E-409C-BE32-E72D297353CC}">
              <c16:uniqueId val="{00000001-0190-9C48-9CA3-2F9A2BCC1841}"/>
            </c:ext>
          </c:extLst>
        </c:ser>
        <c:ser>
          <c:idx val="2"/>
          <c:order val="2"/>
          <c:tx>
            <c:strRef>
              <c:f>Sheet1!$D$1</c:f>
              <c:strCache>
                <c:ptCount val="1"/>
                <c:pt idx="0">
                  <c:v>Twitter-ACC</c:v>
                </c:pt>
              </c:strCache>
            </c:strRef>
          </c:tx>
          <c:spPr>
            <a:solidFill>
              <a:schemeClr val="accent3"/>
            </a:solidFill>
            <a:ln>
              <a:noFill/>
            </a:ln>
            <a:effectLst/>
          </c:spPr>
          <c:invertIfNegative val="0"/>
          <c:cat>
            <c:strRef>
              <c:f>Sheet1!$A$2:$A$5</c:f>
              <c:strCache>
                <c:ptCount val="4"/>
                <c:pt idx="0">
                  <c:v>SDGCN</c:v>
                </c:pt>
                <c:pt idx="1">
                  <c:v>IAN</c:v>
                </c:pt>
                <c:pt idx="2">
                  <c:v>AEN</c:v>
                </c:pt>
                <c:pt idx="3">
                  <c:v>SDLSTM</c:v>
                </c:pt>
              </c:strCache>
            </c:strRef>
          </c:cat>
          <c:val>
            <c:numRef>
              <c:f>Sheet1!$D$2:$D$5</c:f>
              <c:numCache>
                <c:formatCode>General</c:formatCode>
                <c:ptCount val="4"/>
                <c:pt idx="0">
                  <c:v>80.260000000000005</c:v>
                </c:pt>
                <c:pt idx="1">
                  <c:v>78.64</c:v>
                </c:pt>
                <c:pt idx="2">
                  <c:v>80.16</c:v>
                </c:pt>
                <c:pt idx="3">
                  <c:v>76.28</c:v>
                </c:pt>
              </c:numCache>
            </c:numRef>
          </c:val>
          <c:extLst>
            <c:ext xmlns:c16="http://schemas.microsoft.com/office/drawing/2014/chart" uri="{C3380CC4-5D6E-409C-BE32-E72D297353CC}">
              <c16:uniqueId val="{00000002-0190-9C48-9CA3-2F9A2BCC1841}"/>
            </c:ext>
          </c:extLst>
        </c:ser>
        <c:dLbls>
          <c:showLegendKey val="0"/>
          <c:showVal val="0"/>
          <c:showCatName val="0"/>
          <c:showSerName val="0"/>
          <c:showPercent val="0"/>
          <c:showBubbleSize val="0"/>
        </c:dLbls>
        <c:gapWidth val="219"/>
        <c:overlap val="-27"/>
        <c:axId val="1886168768"/>
        <c:axId val="1886170416"/>
      </c:barChart>
      <c:catAx>
        <c:axId val="18861687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886170416"/>
        <c:crosses val="autoZero"/>
        <c:auto val="1"/>
        <c:lblAlgn val="ctr"/>
        <c:lblOffset val="100"/>
        <c:noMultiLvlLbl val="0"/>
      </c:catAx>
      <c:valAx>
        <c:axId val="18861704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8861687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8CBB3D-2EBA-9D4F-8423-81DDA5C260D2}" type="slidenum">
              <a:rPr kumimoji="1" lang="zh-CN" altLang="en-US" smtClean="0"/>
              <a:t>‹#›</a:t>
            </a:fld>
            <a:endParaRPr kumimoji="1"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A2A66C-1DB6-E44E-9EB9-C3C62BDEBC05}" type="datetimeFigureOut">
              <a:rPr kumimoji="1" lang="zh-CN" altLang="en-US" smtClean="0"/>
              <a:t>2022/5/15</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A7D336-4BC6-EE4C-BD27-9292C4CE84DB}"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页1">
    <p:spTree>
      <p:nvGrpSpPr>
        <p:cNvPr id="1" name=""/>
        <p:cNvGrpSpPr/>
        <p:nvPr/>
      </p:nvGrpSpPr>
      <p:grpSpPr>
        <a:xfrm>
          <a:off x="0" y="0"/>
          <a:ext cx="0" cy="0"/>
          <a:chOff x="0" y="0"/>
          <a:chExt cx="0" cy="0"/>
        </a:xfrm>
      </p:grpSpPr>
      <p:sp>
        <p:nvSpPr>
          <p:cNvPr id="2" name="标题 1"/>
          <p:cNvSpPr>
            <a:spLocks noGrp="1"/>
          </p:cNvSpPr>
          <p:nvPr>
            <p:ph type="ctrTitle"/>
          </p:nvPr>
        </p:nvSpPr>
        <p:spPr>
          <a:xfrm>
            <a:off x="817123" y="1130301"/>
            <a:ext cx="7112161" cy="2177314"/>
          </a:xfrm>
        </p:spPr>
        <p:txBody>
          <a:bodyPr lIns="0" anchor="b">
            <a:normAutofit/>
          </a:bodyPr>
          <a:lstStyle>
            <a:lvl1pPr algn="l">
              <a:lnSpc>
                <a:spcPct val="120000"/>
              </a:lnSpc>
              <a:defRPr sz="4400" b="1">
                <a:solidFill>
                  <a:schemeClr val="accent2"/>
                </a:solidFill>
              </a:defRPr>
            </a:lvl1pPr>
          </a:lstStyle>
          <a:p>
            <a:r>
              <a:rPr lang="zh-CN" altLang="en-US" dirty="0"/>
              <a:t>单击此处编辑母版标题样式</a:t>
            </a:r>
          </a:p>
        </p:txBody>
      </p:sp>
      <p:sp>
        <p:nvSpPr>
          <p:cNvPr id="3" name="副标题 2"/>
          <p:cNvSpPr>
            <a:spLocks noGrp="1"/>
          </p:cNvSpPr>
          <p:nvPr>
            <p:ph type="subTitle" idx="1"/>
          </p:nvPr>
        </p:nvSpPr>
        <p:spPr>
          <a:xfrm>
            <a:off x="803275" y="3307615"/>
            <a:ext cx="7126010" cy="508452"/>
          </a:xfrm>
        </p:spPr>
        <p:txBody>
          <a:bodyPr lIns="0">
            <a:normAutofit/>
          </a:bodyPr>
          <a:lstStyle>
            <a:lvl1pPr marL="0" indent="0" algn="l">
              <a:lnSpc>
                <a:spcPct val="120000"/>
              </a:lnSpc>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114" name="文本占位符 113"/>
          <p:cNvSpPr>
            <a:spLocks noGrp="1"/>
          </p:cNvSpPr>
          <p:nvPr>
            <p:ph type="body" sz="quarter" idx="14"/>
          </p:nvPr>
        </p:nvSpPr>
        <p:spPr>
          <a:xfrm>
            <a:off x="803275" y="4102632"/>
            <a:ext cx="7092950" cy="2031468"/>
          </a:xfrm>
        </p:spPr>
        <p:txBody>
          <a:bodyPr lIns="0">
            <a:normAutofit/>
          </a:bodyPr>
          <a:lstStyle>
            <a:lvl1pPr marL="0" indent="0">
              <a:buNone/>
              <a:defRPr sz="1800">
                <a:solidFill>
                  <a:schemeClr val="tx1">
                    <a:lumMod val="75000"/>
                    <a:lumOff val="25000"/>
                  </a:schemeClr>
                </a:solidFill>
              </a:defRPr>
            </a:lvl1pPr>
          </a:lstStyle>
          <a:p>
            <a:pPr lvl="0"/>
            <a:r>
              <a:rPr kumimoji="1" lang="zh-CN" altLang="en-US" dirty="0"/>
              <a:t>单击此处编辑母版文本样式</a:t>
            </a:r>
          </a:p>
        </p:txBody>
      </p:sp>
      <p:sp>
        <p:nvSpPr>
          <p:cNvPr id="117" name="矩形 116"/>
          <p:cNvSpPr/>
          <p:nvPr userDrawn="1"/>
        </p:nvSpPr>
        <p:spPr>
          <a:xfrm>
            <a:off x="12014027" y="0"/>
            <a:ext cx="17797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日期占位符 3"/>
          <p:cNvSpPr txBox="1"/>
          <p:nvPr userDrawn="1"/>
        </p:nvSpPr>
        <p:spPr>
          <a:xfrm>
            <a:off x="802095" y="6250105"/>
            <a:ext cx="2921000" cy="365125"/>
          </a:xfrm>
          <a:prstGeom prst="rect">
            <a:avLst/>
          </a:prstGeom>
        </p:spPr>
        <p:txBody>
          <a:bodyPr vert="horz" lIns="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自强、弘毅、求是、拓新</a:t>
            </a:r>
          </a:p>
        </p:txBody>
      </p:sp>
      <p:grpSp>
        <p:nvGrpSpPr>
          <p:cNvPr id="121" name="组合 120"/>
          <p:cNvGrpSpPr/>
          <p:nvPr userDrawn="1"/>
        </p:nvGrpSpPr>
        <p:grpSpPr>
          <a:xfrm>
            <a:off x="817123" y="468793"/>
            <a:ext cx="1480571" cy="458860"/>
            <a:chOff x="2558030" y="228446"/>
            <a:chExt cx="6774643" cy="2099603"/>
          </a:xfrm>
        </p:grpSpPr>
        <p:grpSp>
          <p:nvGrpSpPr>
            <p:cNvPr id="122" name="íšḻîďê"/>
            <p:cNvGrpSpPr/>
            <p:nvPr userDrawn="1"/>
          </p:nvGrpSpPr>
          <p:grpSpPr>
            <a:xfrm>
              <a:off x="2558030" y="228446"/>
              <a:ext cx="2085857" cy="2099603"/>
              <a:chOff x="3551238" y="3067050"/>
              <a:chExt cx="722313" cy="727075"/>
            </a:xfrm>
          </p:grpSpPr>
          <p:sp>
            <p:nvSpPr>
              <p:cNvPr id="152"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a:p>
            </p:txBody>
          </p:sp>
          <p:sp>
            <p:nvSpPr>
              <p:cNvPr id="154"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6"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9"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0"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1"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2"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3"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4"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5"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6"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7"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8"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9"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70"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71"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72"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3"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4"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5"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6"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7"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8"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79"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0"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1"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2"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83"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84"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85"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6"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7"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8"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9"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0"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1"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2"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3"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4"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5"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6"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7"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8"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9"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0"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1"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2"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3"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4"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5"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6"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7"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8"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9"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0"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1"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2"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3"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4"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5"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6"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7"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8"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9"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20"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1"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23" name="íşḷïḑe"/>
            <p:cNvGrpSpPr/>
            <p:nvPr userDrawn="1"/>
          </p:nvGrpSpPr>
          <p:grpSpPr>
            <a:xfrm>
              <a:off x="4894762" y="471192"/>
              <a:ext cx="4437911" cy="1614111"/>
              <a:chOff x="4412452" y="3106738"/>
              <a:chExt cx="2312689" cy="841148"/>
            </a:xfrm>
          </p:grpSpPr>
          <p:grpSp>
            <p:nvGrpSpPr>
              <p:cNvPr id="124" name="îṥľíḑé"/>
              <p:cNvGrpSpPr/>
              <p:nvPr/>
            </p:nvGrpSpPr>
            <p:grpSpPr>
              <a:xfrm>
                <a:off x="4422776" y="3106738"/>
                <a:ext cx="2293937" cy="617538"/>
                <a:chOff x="4422776" y="3106738"/>
                <a:chExt cx="2293937" cy="617538"/>
              </a:xfrm>
            </p:grpSpPr>
            <p:sp>
              <p:nvSpPr>
                <p:cNvPr id="141"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25" name="ïšľîḍê"/>
              <p:cNvGrpSpPr/>
              <p:nvPr/>
            </p:nvGrpSpPr>
            <p:grpSpPr>
              <a:xfrm>
                <a:off x="4412452" y="3781425"/>
                <a:ext cx="2312689" cy="166461"/>
                <a:chOff x="6986588" y="3521075"/>
                <a:chExt cx="1654176" cy="119063"/>
              </a:xfrm>
            </p:grpSpPr>
            <p:sp>
              <p:nvSpPr>
                <p:cNvPr id="126"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sp>
        <p:nvSpPr>
          <p:cNvPr id="116" name="图片占位符 115"/>
          <p:cNvSpPr>
            <a:spLocks noGrp="1"/>
          </p:cNvSpPr>
          <p:nvPr>
            <p:ph type="pic" sz="quarter" idx="15"/>
          </p:nvPr>
        </p:nvSpPr>
        <p:spPr>
          <a:xfrm>
            <a:off x="791686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230" name="任意形状 229"/>
          <p:cNvSpPr/>
          <p:nvPr userDrawn="1"/>
        </p:nvSpPr>
        <p:spPr>
          <a:xfrm>
            <a:off x="7812540" y="-86497"/>
            <a:ext cx="4270127" cy="7027086"/>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两张图片">
    <p:spTree>
      <p:nvGrpSpPr>
        <p:cNvPr id="1" name=""/>
        <p:cNvGrpSpPr/>
        <p:nvPr/>
      </p:nvGrpSpPr>
      <p:grpSpPr>
        <a:xfrm>
          <a:off x="0" y="0"/>
          <a:ext cx="0" cy="0"/>
          <a:chOff x="0" y="0"/>
          <a:chExt cx="0" cy="0"/>
        </a:xfrm>
      </p:grpSpPr>
      <p:grpSp>
        <p:nvGrpSpPr>
          <p:cNvPr id="118" name="组合 117"/>
          <p:cNvGrpSpPr/>
          <p:nvPr userDrawn="1"/>
        </p:nvGrpSpPr>
        <p:grpSpPr>
          <a:xfrm>
            <a:off x="6095853" y="1316255"/>
            <a:ext cx="5292872" cy="2471738"/>
            <a:chOff x="6095853" y="1170205"/>
            <a:chExt cx="5292872" cy="2471738"/>
          </a:xfrm>
        </p:grpSpPr>
        <p:sp>
          <p:nvSpPr>
            <p:cNvPr id="119" name="矩形 118"/>
            <p:cNvSpPr/>
            <p:nvPr/>
          </p:nvSpPr>
          <p:spPr>
            <a:xfrm>
              <a:off x="6096000" y="1170205"/>
              <a:ext cx="5292725" cy="247173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20" name="矩形 119"/>
            <p:cNvSpPr/>
            <p:nvPr/>
          </p:nvSpPr>
          <p:spPr>
            <a:xfrm>
              <a:off x="11273206" y="1170205"/>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1" name="矩形 120"/>
            <p:cNvSpPr/>
            <p:nvPr/>
          </p:nvSpPr>
          <p:spPr>
            <a:xfrm>
              <a:off x="11273206" y="3531894"/>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2" name="矩形 121"/>
            <p:cNvSpPr/>
            <p:nvPr/>
          </p:nvSpPr>
          <p:spPr>
            <a:xfrm>
              <a:off x="6095853" y="1170205"/>
              <a:ext cx="127147"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3" name="矩形 122"/>
            <p:cNvSpPr/>
            <p:nvPr/>
          </p:nvSpPr>
          <p:spPr>
            <a:xfrm>
              <a:off x="6095853" y="3531894"/>
              <a:ext cx="130321"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grpSp>
      <p:grpSp>
        <p:nvGrpSpPr>
          <p:cNvPr id="124" name="组合 123"/>
          <p:cNvGrpSpPr/>
          <p:nvPr userDrawn="1"/>
        </p:nvGrpSpPr>
        <p:grpSpPr>
          <a:xfrm>
            <a:off x="803128" y="3786298"/>
            <a:ext cx="5292872" cy="2473432"/>
            <a:chOff x="803128" y="3640248"/>
            <a:chExt cx="5292872" cy="2473432"/>
          </a:xfrm>
        </p:grpSpPr>
        <p:sp>
          <p:nvSpPr>
            <p:cNvPr id="125" name="矩形 124"/>
            <p:cNvSpPr/>
            <p:nvPr/>
          </p:nvSpPr>
          <p:spPr>
            <a:xfrm>
              <a:off x="803275" y="3640248"/>
              <a:ext cx="5292725" cy="247173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26" name="矩形 125"/>
            <p:cNvSpPr/>
            <p:nvPr/>
          </p:nvSpPr>
          <p:spPr>
            <a:xfrm>
              <a:off x="5980481" y="3641942"/>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7" name="矩形 126"/>
            <p:cNvSpPr/>
            <p:nvPr/>
          </p:nvSpPr>
          <p:spPr>
            <a:xfrm>
              <a:off x="5980481" y="6003631"/>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8" name="矩形 127"/>
            <p:cNvSpPr/>
            <p:nvPr/>
          </p:nvSpPr>
          <p:spPr>
            <a:xfrm>
              <a:off x="803128" y="3641942"/>
              <a:ext cx="127147"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9" name="矩形 128"/>
            <p:cNvSpPr/>
            <p:nvPr/>
          </p:nvSpPr>
          <p:spPr>
            <a:xfrm>
              <a:off x="803128" y="6003631"/>
              <a:ext cx="130321"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grpSp>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5" name="图片占位符 4"/>
          <p:cNvSpPr>
            <a:spLocks noGrp="1"/>
          </p:cNvSpPr>
          <p:nvPr>
            <p:ph type="pic" sz="quarter" idx="11"/>
          </p:nvPr>
        </p:nvSpPr>
        <p:spPr>
          <a:xfrm>
            <a:off x="6224588" y="1423851"/>
            <a:ext cx="5045392" cy="2259121"/>
          </a:xfrm>
        </p:spPr>
        <p:txBody>
          <a:bodyPr/>
          <a:lstStyle/>
          <a:p>
            <a:endParaRPr kumimoji="1" lang="zh-CN" altLang="en-US"/>
          </a:p>
        </p:txBody>
      </p:sp>
      <p:sp>
        <p:nvSpPr>
          <p:cNvPr id="109" name="图片占位符 4"/>
          <p:cNvSpPr>
            <a:spLocks noGrp="1"/>
          </p:cNvSpPr>
          <p:nvPr>
            <p:ph type="pic" sz="quarter" idx="12"/>
          </p:nvPr>
        </p:nvSpPr>
        <p:spPr>
          <a:xfrm>
            <a:off x="931863" y="3897796"/>
            <a:ext cx="5045392" cy="2259121"/>
          </a:xfrm>
        </p:spPr>
        <p:txBody>
          <a:bodyPr/>
          <a:lstStyle/>
          <a:p>
            <a:endParaRPr kumimoji="1" lang="zh-CN" altLang="en-US"/>
          </a:p>
        </p:txBody>
      </p:sp>
      <p:grpSp>
        <p:nvGrpSpPr>
          <p:cNvPr id="112" name="组合 111"/>
          <p:cNvGrpSpPr/>
          <p:nvPr userDrawn="1"/>
        </p:nvGrpSpPr>
        <p:grpSpPr>
          <a:xfrm>
            <a:off x="2792280" y="1955776"/>
            <a:ext cx="1310061" cy="1186205"/>
            <a:chOff x="5772150" y="157163"/>
            <a:chExt cx="583834" cy="528637"/>
          </a:xfrm>
        </p:grpSpPr>
        <p:sp>
          <p:nvSpPr>
            <p:cNvPr id="113" name="燕尾形 112"/>
            <p:cNvSpPr/>
            <p:nvPr/>
          </p:nvSpPr>
          <p:spPr>
            <a:xfrm>
              <a:off x="5772150"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14" name="燕尾形 113"/>
            <p:cNvSpPr/>
            <p:nvPr/>
          </p:nvSpPr>
          <p:spPr>
            <a:xfrm>
              <a:off x="6032134"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grpSp>
      <p:grpSp>
        <p:nvGrpSpPr>
          <p:cNvPr id="115" name="组合 114"/>
          <p:cNvGrpSpPr/>
          <p:nvPr userDrawn="1"/>
        </p:nvGrpSpPr>
        <p:grpSpPr>
          <a:xfrm flipH="1">
            <a:off x="8087334" y="4580124"/>
            <a:ext cx="1310061" cy="1186205"/>
            <a:chOff x="5772150" y="157163"/>
            <a:chExt cx="583834" cy="528637"/>
          </a:xfrm>
        </p:grpSpPr>
        <p:sp>
          <p:nvSpPr>
            <p:cNvPr id="116" name="燕尾形 115"/>
            <p:cNvSpPr/>
            <p:nvPr/>
          </p:nvSpPr>
          <p:spPr>
            <a:xfrm>
              <a:off x="5772150"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17" name="燕尾形 116"/>
            <p:cNvSpPr/>
            <p:nvPr/>
          </p:nvSpPr>
          <p:spPr>
            <a:xfrm>
              <a:off x="6032134"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三张图片">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114" name="椭圆 113"/>
          <p:cNvSpPr/>
          <p:nvPr userDrawn="1"/>
        </p:nvSpPr>
        <p:spPr>
          <a:xfrm>
            <a:off x="1223474" y="1332347"/>
            <a:ext cx="2586526"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7" name="图片占位符 116"/>
          <p:cNvSpPr>
            <a:spLocks noGrp="1"/>
          </p:cNvSpPr>
          <p:nvPr>
            <p:ph type="pic" sz="quarter" idx="10"/>
          </p:nvPr>
        </p:nvSpPr>
        <p:spPr>
          <a:xfrm>
            <a:off x="1368071" y="1476945"/>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
        <p:nvSpPr>
          <p:cNvPr id="115" name="椭圆 114"/>
          <p:cNvSpPr/>
          <p:nvPr userDrawn="1"/>
        </p:nvSpPr>
        <p:spPr>
          <a:xfrm>
            <a:off x="4802737" y="1332347"/>
            <a:ext cx="2586526"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6" name="图片占位符 115"/>
          <p:cNvSpPr>
            <a:spLocks noGrp="1"/>
          </p:cNvSpPr>
          <p:nvPr>
            <p:ph type="pic" sz="quarter" idx="11"/>
          </p:nvPr>
        </p:nvSpPr>
        <p:spPr>
          <a:xfrm>
            <a:off x="4947334" y="1476945"/>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
        <p:nvSpPr>
          <p:cNvPr id="118" name="椭圆 117"/>
          <p:cNvSpPr/>
          <p:nvPr userDrawn="1"/>
        </p:nvSpPr>
        <p:spPr>
          <a:xfrm>
            <a:off x="8382000" y="1332347"/>
            <a:ext cx="2586526"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9" name="图片占位符 118"/>
          <p:cNvSpPr>
            <a:spLocks noGrp="1"/>
          </p:cNvSpPr>
          <p:nvPr>
            <p:ph type="pic" sz="quarter" idx="12"/>
          </p:nvPr>
        </p:nvSpPr>
        <p:spPr>
          <a:xfrm>
            <a:off x="8526597" y="1476945"/>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三张图片2">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113" name="图片占位符 4"/>
          <p:cNvSpPr>
            <a:spLocks noGrp="1"/>
          </p:cNvSpPr>
          <p:nvPr>
            <p:ph type="pic" sz="quarter" idx="10"/>
          </p:nvPr>
        </p:nvSpPr>
        <p:spPr>
          <a:xfrm>
            <a:off x="803275" y="1255713"/>
            <a:ext cx="3344863" cy="3084512"/>
          </a:xfrm>
        </p:spPr>
        <p:txBody>
          <a:bodyPr/>
          <a:lstStyle/>
          <a:p>
            <a:endParaRPr kumimoji="1" lang="zh-CN" altLang="en-US" dirty="0"/>
          </a:p>
        </p:txBody>
      </p:sp>
      <p:sp>
        <p:nvSpPr>
          <p:cNvPr id="120" name="图片占位符 4"/>
          <p:cNvSpPr>
            <a:spLocks noGrp="1"/>
          </p:cNvSpPr>
          <p:nvPr>
            <p:ph type="pic" sz="quarter" idx="11"/>
          </p:nvPr>
        </p:nvSpPr>
        <p:spPr>
          <a:xfrm>
            <a:off x="4423568" y="1255713"/>
            <a:ext cx="3344863" cy="3084512"/>
          </a:xfrm>
        </p:spPr>
        <p:txBody>
          <a:bodyPr/>
          <a:lstStyle/>
          <a:p>
            <a:endParaRPr kumimoji="1" lang="zh-CN" altLang="en-US" dirty="0"/>
          </a:p>
        </p:txBody>
      </p:sp>
      <p:sp>
        <p:nvSpPr>
          <p:cNvPr id="121" name="图片占位符 4"/>
          <p:cNvSpPr>
            <a:spLocks noGrp="1"/>
          </p:cNvSpPr>
          <p:nvPr>
            <p:ph type="pic" sz="quarter" idx="12"/>
          </p:nvPr>
        </p:nvSpPr>
        <p:spPr>
          <a:xfrm>
            <a:off x="8043861" y="1255713"/>
            <a:ext cx="3344863" cy="3084512"/>
          </a:xfrm>
        </p:spPr>
        <p:txBody>
          <a:bodyPr/>
          <a:lstStyle/>
          <a:p>
            <a:endParaRPr kumimoji="1"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四张照片">
    <p:spTree>
      <p:nvGrpSpPr>
        <p:cNvPr id="1" name=""/>
        <p:cNvGrpSpPr/>
        <p:nvPr/>
      </p:nvGrpSpPr>
      <p:grpSpPr>
        <a:xfrm>
          <a:off x="0" y="0"/>
          <a:ext cx="0" cy="0"/>
          <a:chOff x="0" y="0"/>
          <a:chExt cx="0" cy="0"/>
        </a:xfrm>
      </p:grpSpPr>
      <p:grpSp>
        <p:nvGrpSpPr>
          <p:cNvPr id="111" name="组合 110"/>
          <p:cNvGrpSpPr/>
          <p:nvPr userDrawn="1"/>
        </p:nvGrpSpPr>
        <p:grpSpPr>
          <a:xfrm flipH="1">
            <a:off x="5208336" y="4040440"/>
            <a:ext cx="804808" cy="2020022"/>
            <a:chOff x="803275" y="1324069"/>
            <a:chExt cx="804808" cy="2020022"/>
          </a:xfrm>
        </p:grpSpPr>
        <p:sp>
          <p:nvSpPr>
            <p:cNvPr id="112" name="矩形 111"/>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13" name="直线连接符 112"/>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7" name="直线连接符 116"/>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8" name="直线连接符 117"/>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19" name="组合 118"/>
          <p:cNvGrpSpPr/>
          <p:nvPr userDrawn="1"/>
        </p:nvGrpSpPr>
        <p:grpSpPr>
          <a:xfrm flipH="1">
            <a:off x="10599834" y="4040440"/>
            <a:ext cx="804808" cy="2020022"/>
            <a:chOff x="803275" y="1324069"/>
            <a:chExt cx="804808" cy="2020022"/>
          </a:xfrm>
        </p:grpSpPr>
        <p:sp>
          <p:nvSpPr>
            <p:cNvPr id="120" name="矩形 119"/>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21" name="直线连接符 120"/>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2" name="直线连接符 121"/>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3" name="直线连接符 122"/>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24" name="组合 123"/>
          <p:cNvGrpSpPr/>
          <p:nvPr userDrawn="1"/>
        </p:nvGrpSpPr>
        <p:grpSpPr>
          <a:xfrm>
            <a:off x="6187279" y="1324069"/>
            <a:ext cx="804808" cy="2020022"/>
            <a:chOff x="803275" y="1324069"/>
            <a:chExt cx="804808" cy="2020022"/>
          </a:xfrm>
        </p:grpSpPr>
        <p:sp>
          <p:nvSpPr>
            <p:cNvPr id="125" name="矩形 124"/>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26" name="直线连接符 125"/>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7" name="直线连接符 126"/>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8" name="直线连接符 127"/>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29" name="组合 128"/>
          <p:cNvGrpSpPr/>
          <p:nvPr userDrawn="1"/>
        </p:nvGrpSpPr>
        <p:grpSpPr>
          <a:xfrm>
            <a:off x="795392" y="1324069"/>
            <a:ext cx="804808" cy="2020022"/>
            <a:chOff x="803275" y="1324069"/>
            <a:chExt cx="804808" cy="2020022"/>
          </a:xfrm>
        </p:grpSpPr>
        <p:sp>
          <p:nvSpPr>
            <p:cNvPr id="130" name="矩形 129"/>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31" name="直线连接符 130"/>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2" name="直线连接符 131"/>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3" name="直线连接符 132"/>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6" name="图片占位符 5"/>
          <p:cNvSpPr>
            <a:spLocks noGrp="1"/>
          </p:cNvSpPr>
          <p:nvPr>
            <p:ph type="pic" sz="quarter" idx="10"/>
          </p:nvPr>
        </p:nvSpPr>
        <p:spPr>
          <a:xfrm>
            <a:off x="1424066" y="1160463"/>
            <a:ext cx="4557008" cy="2347235"/>
          </a:xfrm>
        </p:spPr>
        <p:txBody>
          <a:bodyPr/>
          <a:lstStyle/>
          <a:p>
            <a:endParaRPr kumimoji="1" lang="zh-CN" altLang="en-US"/>
          </a:p>
        </p:txBody>
      </p:sp>
      <p:sp>
        <p:nvSpPr>
          <p:cNvPr id="114" name="图片占位符 5"/>
          <p:cNvSpPr>
            <a:spLocks noGrp="1"/>
          </p:cNvSpPr>
          <p:nvPr>
            <p:ph type="pic" sz="quarter" idx="11"/>
          </p:nvPr>
        </p:nvSpPr>
        <p:spPr>
          <a:xfrm>
            <a:off x="6831717" y="1160463"/>
            <a:ext cx="4557008" cy="2347235"/>
          </a:xfrm>
        </p:spPr>
        <p:txBody>
          <a:bodyPr/>
          <a:lstStyle/>
          <a:p>
            <a:endParaRPr kumimoji="1" lang="zh-CN" altLang="en-US"/>
          </a:p>
        </p:txBody>
      </p:sp>
      <p:sp>
        <p:nvSpPr>
          <p:cNvPr id="115" name="图片占位符 5"/>
          <p:cNvSpPr>
            <a:spLocks noGrp="1"/>
          </p:cNvSpPr>
          <p:nvPr>
            <p:ph type="pic" sz="quarter" idx="12"/>
          </p:nvPr>
        </p:nvSpPr>
        <p:spPr>
          <a:xfrm>
            <a:off x="810621" y="3890053"/>
            <a:ext cx="4557008" cy="2347235"/>
          </a:xfrm>
        </p:spPr>
        <p:txBody>
          <a:bodyPr/>
          <a:lstStyle/>
          <a:p>
            <a:endParaRPr kumimoji="1" lang="zh-CN" altLang="en-US"/>
          </a:p>
        </p:txBody>
      </p:sp>
      <p:sp>
        <p:nvSpPr>
          <p:cNvPr id="116" name="图片占位符 5"/>
          <p:cNvSpPr>
            <a:spLocks noGrp="1"/>
          </p:cNvSpPr>
          <p:nvPr>
            <p:ph type="pic" sz="quarter" idx="13"/>
          </p:nvPr>
        </p:nvSpPr>
        <p:spPr>
          <a:xfrm>
            <a:off x="6218272" y="3890053"/>
            <a:ext cx="4557008" cy="2347235"/>
          </a:xfrm>
        </p:spPr>
        <p:txBody>
          <a:bodyPr/>
          <a:lstStyle/>
          <a:p>
            <a:endParaRPr kumimoji="1"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0400" y="6235700"/>
            <a:ext cx="2921000" cy="365125"/>
          </a:xfrm>
          <a:prstGeom prst="rect">
            <a:avLst/>
          </a:prstGeom>
        </p:spPr>
        <p:txBody>
          <a:bodyPr/>
          <a:lstStyle/>
          <a:p>
            <a:fld id="{D6478642-F5CF-47BB-99CE-6B8ED7A71BD2}" type="datetimeFigureOut">
              <a:rPr lang="zh-CN" altLang="en-US" smtClean="0"/>
              <a:t>2022/5/15</a:t>
            </a:fld>
            <a:endParaRPr lang="zh-CN" altLang="en-US"/>
          </a:p>
        </p:txBody>
      </p:sp>
      <p:sp>
        <p:nvSpPr>
          <p:cNvPr id="3" name="页脚占位符 2"/>
          <p:cNvSpPr>
            <a:spLocks noGrp="1"/>
          </p:cNvSpPr>
          <p:nvPr>
            <p:ph type="ftr" sz="quarter" idx="11"/>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235700"/>
            <a:ext cx="2905340" cy="365125"/>
          </a:xfrm>
          <a:prstGeom prst="rect">
            <a:avLst/>
          </a:prstGeom>
        </p:spPr>
        <p:txBody>
          <a:bodyPr/>
          <a:lstStyle/>
          <a:p>
            <a:fld id="{DA0C4C2A-0013-4D0D-BA0B-DE308E42093C}"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31" name="图片 30"/>
          <p:cNvPicPr>
            <a:picLocks noChangeAspect="1"/>
          </p:cNvPicPr>
          <p:nvPr userDrawn="1"/>
        </p:nvPicPr>
        <p:blipFill>
          <a:blip r:embed="rId2">
            <a:alphaModFix amt="3000"/>
            <a:lum contrast="100000"/>
          </a:blip>
          <a:stretch>
            <a:fillRect/>
          </a:stretch>
        </p:blipFill>
        <p:spPr>
          <a:xfrm>
            <a:off x="6782813" y="-271201"/>
            <a:ext cx="7356956" cy="7400402"/>
          </a:xfrm>
          <a:prstGeom prst="rect">
            <a:avLst/>
          </a:prstGeom>
        </p:spPr>
      </p:pic>
      <p:sp>
        <p:nvSpPr>
          <p:cNvPr id="55" name="页脚占位符 54"/>
          <p:cNvSpPr>
            <a:spLocks noGrp="1"/>
          </p:cNvSpPr>
          <p:nvPr>
            <p:ph type="ftr" sz="quarter" idx="18"/>
          </p:nvPr>
        </p:nvSpPr>
        <p:spPr>
          <a:xfrm>
            <a:off x="4038600" y="6235700"/>
            <a:ext cx="4114800" cy="365125"/>
          </a:xfrm>
          <a:prstGeom prst="rect">
            <a:avLst/>
          </a:prstGeom>
        </p:spPr>
        <p:txBody>
          <a:bodyPr/>
          <a:lstStyle/>
          <a:p>
            <a:endParaRPr lang="zh-CN" altLang="en-US"/>
          </a:p>
        </p:txBody>
      </p:sp>
      <p:sp>
        <p:nvSpPr>
          <p:cNvPr id="8" name="矩形 7"/>
          <p:cNvSpPr/>
          <p:nvPr userDrawn="1"/>
        </p:nvSpPr>
        <p:spPr>
          <a:xfrm>
            <a:off x="-12646" y="0"/>
            <a:ext cx="17797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图片占位符 8"/>
          <p:cNvSpPr>
            <a:spLocks noGrp="1"/>
          </p:cNvSpPr>
          <p:nvPr>
            <p:ph type="pic" sz="quarter" idx="15"/>
          </p:nvPr>
        </p:nvSpPr>
        <p:spPr>
          <a:xfrm flipH="1">
            <a:off x="17062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10" name="任意形状 9"/>
          <p:cNvSpPr/>
          <p:nvPr userDrawn="1"/>
        </p:nvSpPr>
        <p:spPr>
          <a:xfrm flipH="1">
            <a:off x="33862" y="-98854"/>
            <a:ext cx="4332705" cy="7039443"/>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转场页">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0400" y="6235700"/>
            <a:ext cx="2921000" cy="365125"/>
          </a:xfrm>
          <a:prstGeom prst="rect">
            <a:avLst/>
          </a:prstGeom>
        </p:spPr>
        <p:txBody>
          <a:bodyPr/>
          <a:lstStyle/>
          <a:p>
            <a:fld id="{D6478642-F5CF-47BB-99CE-6B8ED7A71BD2}" type="datetimeFigureOut">
              <a:rPr lang="zh-CN" altLang="en-US" smtClean="0"/>
              <a:t>2022/5/15</a:t>
            </a:fld>
            <a:endParaRPr lang="zh-CN" altLang="en-US"/>
          </a:p>
        </p:txBody>
      </p:sp>
      <p:sp>
        <p:nvSpPr>
          <p:cNvPr id="3" name="页脚占位符 2"/>
          <p:cNvSpPr>
            <a:spLocks noGrp="1"/>
          </p:cNvSpPr>
          <p:nvPr>
            <p:ph type="ftr" sz="quarter" idx="11"/>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235700"/>
            <a:ext cx="2905340" cy="365125"/>
          </a:xfrm>
          <a:prstGeom prst="rect">
            <a:avLst/>
          </a:prstGeom>
        </p:spPr>
        <p:txBody>
          <a:bodyPr/>
          <a:lstStyle/>
          <a:p>
            <a:fld id="{DA0C4C2A-0013-4D0D-BA0B-DE308E42093C}" type="slidenum">
              <a:rPr lang="zh-CN" altLang="en-US" smtClean="0"/>
              <a:t>‹#›</a:t>
            </a:fld>
            <a:endParaRPr lang="zh-CN" altLang="en-US"/>
          </a:p>
        </p:txBody>
      </p:sp>
      <p:pic>
        <p:nvPicPr>
          <p:cNvPr id="5" name="图片 4"/>
          <p:cNvPicPr>
            <a:picLocks noChangeAspect="1"/>
          </p:cNvPicPr>
          <p:nvPr userDrawn="1"/>
        </p:nvPicPr>
        <p:blipFill>
          <a:blip r:embed="rId2">
            <a:alphaModFix amt="3000"/>
            <a:lum contrast="100000"/>
          </a:blip>
          <a:stretch>
            <a:fillRect/>
          </a:stretch>
        </p:blipFill>
        <p:spPr>
          <a:xfrm>
            <a:off x="8505934" y="-278834"/>
            <a:ext cx="7372131" cy="7415667"/>
          </a:xfrm>
          <a:prstGeom prst="rect">
            <a:avLst/>
          </a:prstGeom>
        </p:spPr>
      </p:pic>
      <p:pic>
        <p:nvPicPr>
          <p:cNvPr id="6" name="图片 5"/>
          <p:cNvPicPr>
            <a:picLocks noChangeAspect="1"/>
          </p:cNvPicPr>
          <p:nvPr userDrawn="1"/>
        </p:nvPicPr>
        <p:blipFill>
          <a:blip r:embed="rId2">
            <a:alphaModFix amt="3000"/>
            <a:lum contrast="100000"/>
          </a:blip>
          <a:stretch>
            <a:fillRect/>
          </a:stretch>
        </p:blipFill>
        <p:spPr>
          <a:xfrm>
            <a:off x="-3686066" y="-278834"/>
            <a:ext cx="7372131" cy="7415667"/>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结尾版式1">
    <p:spTree>
      <p:nvGrpSpPr>
        <p:cNvPr id="1" name=""/>
        <p:cNvGrpSpPr/>
        <p:nvPr/>
      </p:nvGrpSpPr>
      <p:grpSpPr>
        <a:xfrm>
          <a:off x="0" y="0"/>
          <a:ext cx="0" cy="0"/>
          <a:chOff x="0" y="0"/>
          <a:chExt cx="0" cy="0"/>
        </a:xfrm>
      </p:grpSpPr>
      <p:sp>
        <p:nvSpPr>
          <p:cNvPr id="3" name="页脚占位符 2"/>
          <p:cNvSpPr>
            <a:spLocks noGrp="1"/>
          </p:cNvSpPr>
          <p:nvPr>
            <p:ph type="ftr" sz="quarter" idx="10"/>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1"/>
          </p:nvPr>
        </p:nvSpPr>
        <p:spPr>
          <a:xfrm>
            <a:off x="8610600" y="6235700"/>
            <a:ext cx="2905340" cy="365125"/>
          </a:xfrm>
          <a:prstGeom prst="rect">
            <a:avLst/>
          </a:prstGeom>
        </p:spPr>
        <p:txBody>
          <a:bodyPr/>
          <a:lstStyle/>
          <a:p>
            <a:fld id="{DA0C4C2A-0013-4D0D-BA0B-DE308E42093C}" type="slidenum">
              <a:rPr lang="zh-CN" altLang="en-US" smtClean="0"/>
              <a:t>‹#›</a:t>
            </a:fld>
            <a:endParaRPr lang="zh-CN" altLang="en-US"/>
          </a:p>
        </p:txBody>
      </p:sp>
      <p:sp>
        <p:nvSpPr>
          <p:cNvPr id="6" name="副标题 2"/>
          <p:cNvSpPr>
            <a:spLocks noGrp="1"/>
          </p:cNvSpPr>
          <p:nvPr>
            <p:ph type="subTitle" idx="1"/>
          </p:nvPr>
        </p:nvSpPr>
        <p:spPr>
          <a:xfrm>
            <a:off x="803275" y="3658405"/>
            <a:ext cx="5292725" cy="508452"/>
          </a:xfrm>
        </p:spPr>
        <p:txBody>
          <a:bodyPr lIns="0">
            <a:normAutofit/>
          </a:bodyPr>
          <a:lstStyle>
            <a:lvl1pPr marL="0" indent="0" algn="dist">
              <a:lnSpc>
                <a:spcPct val="120000"/>
              </a:lnSpc>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112" name="文本占位符 111"/>
          <p:cNvSpPr>
            <a:spLocks noGrp="1"/>
          </p:cNvSpPr>
          <p:nvPr>
            <p:ph type="body" sz="quarter" idx="14"/>
          </p:nvPr>
        </p:nvSpPr>
        <p:spPr>
          <a:xfrm>
            <a:off x="803275" y="1130300"/>
            <a:ext cx="5292726" cy="2501900"/>
          </a:xfrm>
        </p:spPr>
        <p:txBody>
          <a:bodyPr anchor="b" anchorCtr="0">
            <a:normAutofit/>
          </a:bodyPr>
          <a:lstStyle>
            <a:lvl1pPr marL="0" indent="0" algn="dist">
              <a:buNone/>
              <a:defRPr sz="4400" b="1">
                <a:solidFill>
                  <a:schemeClr val="accent2"/>
                </a:solidFill>
              </a:defRPr>
            </a:lvl1pPr>
          </a:lstStyle>
          <a:p>
            <a:pPr lvl="0"/>
            <a:r>
              <a:rPr kumimoji="1" lang="zh-CN" altLang="en-US" dirty="0"/>
              <a:t>单击此处编辑母版文本样式</a:t>
            </a:r>
          </a:p>
        </p:txBody>
      </p:sp>
      <p:sp>
        <p:nvSpPr>
          <p:cNvPr id="113" name="日期占位符 3"/>
          <p:cNvSpPr txBox="1"/>
          <p:nvPr userDrawn="1"/>
        </p:nvSpPr>
        <p:spPr>
          <a:xfrm>
            <a:off x="803274" y="6235699"/>
            <a:ext cx="2921000" cy="365125"/>
          </a:xfrm>
          <a:prstGeom prst="rect">
            <a:avLst/>
          </a:prstGeom>
        </p:spPr>
        <p:txBody>
          <a:bodyPr vert="horz" lIns="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自强、弘毅、求是、拓新</a:t>
            </a:r>
          </a:p>
        </p:txBody>
      </p:sp>
      <p:grpSp>
        <p:nvGrpSpPr>
          <p:cNvPr id="115" name="组合 114"/>
          <p:cNvGrpSpPr/>
          <p:nvPr userDrawn="1"/>
        </p:nvGrpSpPr>
        <p:grpSpPr>
          <a:xfrm>
            <a:off x="817123" y="468793"/>
            <a:ext cx="1480571" cy="458860"/>
            <a:chOff x="2558030" y="228446"/>
            <a:chExt cx="6774643" cy="2099603"/>
          </a:xfrm>
        </p:grpSpPr>
        <p:grpSp>
          <p:nvGrpSpPr>
            <p:cNvPr id="116" name="íšḻîďê"/>
            <p:cNvGrpSpPr/>
            <p:nvPr userDrawn="1"/>
          </p:nvGrpSpPr>
          <p:grpSpPr>
            <a:xfrm>
              <a:off x="2558030" y="228446"/>
              <a:ext cx="2085857" cy="2099603"/>
              <a:chOff x="3551238" y="3067050"/>
              <a:chExt cx="722313" cy="727075"/>
            </a:xfrm>
          </p:grpSpPr>
          <p:sp>
            <p:nvSpPr>
              <p:cNvPr id="14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a:p>
            </p:txBody>
          </p:sp>
          <p:sp>
            <p:nvSpPr>
              <p:cNvPr id="14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7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7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7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7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17" name="íşḷïḑe"/>
            <p:cNvGrpSpPr/>
            <p:nvPr userDrawn="1"/>
          </p:nvGrpSpPr>
          <p:grpSpPr>
            <a:xfrm>
              <a:off x="4894762" y="471192"/>
              <a:ext cx="4437911" cy="1614111"/>
              <a:chOff x="4412452" y="3106738"/>
              <a:chExt cx="2312689" cy="841148"/>
            </a:xfrm>
          </p:grpSpPr>
          <p:grpSp>
            <p:nvGrpSpPr>
              <p:cNvPr id="118" name="îṥľíḑé"/>
              <p:cNvGrpSpPr/>
              <p:nvPr/>
            </p:nvGrpSpPr>
            <p:grpSpPr>
              <a:xfrm>
                <a:off x="4422776" y="3106738"/>
                <a:ext cx="2293937" cy="617538"/>
                <a:chOff x="4422776" y="3106738"/>
                <a:chExt cx="2293937" cy="617538"/>
              </a:xfrm>
            </p:grpSpPr>
            <p:sp>
              <p:nvSpPr>
                <p:cNvPr id="13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19" name="ïšľîḍê"/>
              <p:cNvGrpSpPr/>
              <p:nvPr/>
            </p:nvGrpSpPr>
            <p:grpSpPr>
              <a:xfrm>
                <a:off x="4412452" y="3781425"/>
                <a:ext cx="2312689" cy="166461"/>
                <a:chOff x="6986588" y="3521075"/>
                <a:chExt cx="1654176" cy="119063"/>
              </a:xfrm>
            </p:grpSpPr>
            <p:sp>
              <p:nvSpPr>
                <p:cNvPr id="12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sp>
        <p:nvSpPr>
          <p:cNvPr id="216" name="矩形 215"/>
          <p:cNvSpPr/>
          <p:nvPr userDrawn="1"/>
        </p:nvSpPr>
        <p:spPr>
          <a:xfrm>
            <a:off x="12014027" y="0"/>
            <a:ext cx="17797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7" name="图片占位符 216"/>
          <p:cNvSpPr>
            <a:spLocks noGrp="1"/>
          </p:cNvSpPr>
          <p:nvPr>
            <p:ph type="pic" sz="quarter" idx="15"/>
          </p:nvPr>
        </p:nvSpPr>
        <p:spPr>
          <a:xfrm>
            <a:off x="791686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218" name="任意形状 217"/>
          <p:cNvSpPr/>
          <p:nvPr userDrawn="1"/>
        </p:nvSpPr>
        <p:spPr>
          <a:xfrm>
            <a:off x="7812540" y="-86497"/>
            <a:ext cx="4270127" cy="7027086"/>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结尾版式2">
    <p:spTree>
      <p:nvGrpSpPr>
        <p:cNvPr id="1" name=""/>
        <p:cNvGrpSpPr/>
        <p:nvPr/>
      </p:nvGrpSpPr>
      <p:grpSpPr>
        <a:xfrm>
          <a:off x="0" y="0"/>
          <a:ext cx="0" cy="0"/>
          <a:chOff x="0" y="0"/>
          <a:chExt cx="0" cy="0"/>
        </a:xfrm>
      </p:grpSpPr>
      <p:sp>
        <p:nvSpPr>
          <p:cNvPr id="37" name="任意形状 36"/>
          <p:cNvSpPr/>
          <p:nvPr userDrawn="1"/>
        </p:nvSpPr>
        <p:spPr>
          <a:xfrm>
            <a:off x="-134112" y="-106934"/>
            <a:ext cx="12468264" cy="3829332"/>
          </a:xfrm>
          <a:custGeom>
            <a:avLst/>
            <a:gdLst>
              <a:gd name="connsiteX0" fmla="*/ 0 w 12192000"/>
              <a:gd name="connsiteY0" fmla="*/ 0 h 3632200"/>
              <a:gd name="connsiteX1" fmla="*/ 12192000 w 12192000"/>
              <a:gd name="connsiteY1" fmla="*/ 0 h 3632200"/>
              <a:gd name="connsiteX2" fmla="*/ 12192000 w 12192000"/>
              <a:gd name="connsiteY2" fmla="*/ 2602097 h 3632200"/>
              <a:gd name="connsiteX3" fmla="*/ 11858362 w 12192000"/>
              <a:gd name="connsiteY3" fmla="*/ 2747371 h 3632200"/>
              <a:gd name="connsiteX4" fmla="*/ 6859519 w 12192000"/>
              <a:gd name="connsiteY4" fmla="*/ 3619648 h 3632200"/>
              <a:gd name="connsiteX5" fmla="*/ 6096062 w 12192000"/>
              <a:gd name="connsiteY5" fmla="*/ 3632200 h 3632200"/>
              <a:gd name="connsiteX6" fmla="*/ 6095939 w 12192000"/>
              <a:gd name="connsiteY6" fmla="*/ 3632200 h 3632200"/>
              <a:gd name="connsiteX7" fmla="*/ 5332482 w 12192000"/>
              <a:gd name="connsiteY7" fmla="*/ 3619648 h 3632200"/>
              <a:gd name="connsiteX8" fmla="*/ 333638 w 12192000"/>
              <a:gd name="connsiteY8" fmla="*/ 2747371 h 3632200"/>
              <a:gd name="connsiteX9" fmla="*/ 0 w 12192000"/>
              <a:gd name="connsiteY9" fmla="*/ 2602097 h 363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32200">
                <a:moveTo>
                  <a:pt x="0" y="0"/>
                </a:moveTo>
                <a:lnTo>
                  <a:pt x="12192000" y="0"/>
                </a:lnTo>
                <a:lnTo>
                  <a:pt x="12192000" y="2602097"/>
                </a:lnTo>
                <a:lnTo>
                  <a:pt x="11858362" y="2747371"/>
                </a:lnTo>
                <a:cubicBezTo>
                  <a:pt x="10640880" y="3227716"/>
                  <a:pt x="8867829" y="3553239"/>
                  <a:pt x="6859519" y="3619648"/>
                </a:cubicBezTo>
                <a:lnTo>
                  <a:pt x="6096062" y="3632200"/>
                </a:lnTo>
                <a:lnTo>
                  <a:pt x="6095939" y="3632200"/>
                </a:lnTo>
                <a:lnTo>
                  <a:pt x="5332482" y="3619648"/>
                </a:lnTo>
                <a:cubicBezTo>
                  <a:pt x="3324171" y="3553239"/>
                  <a:pt x="1551120" y="3227716"/>
                  <a:pt x="333638" y="2747371"/>
                </a:cubicBezTo>
                <a:lnTo>
                  <a:pt x="0" y="2602097"/>
                </a:ln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
        <p:nvSpPr>
          <p:cNvPr id="3" name="页脚占位符 2"/>
          <p:cNvSpPr>
            <a:spLocks noGrp="1"/>
          </p:cNvSpPr>
          <p:nvPr>
            <p:ph type="ftr" sz="quarter" idx="10"/>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1"/>
          </p:nvPr>
        </p:nvSpPr>
        <p:spPr>
          <a:xfrm>
            <a:off x="8610600" y="6235700"/>
            <a:ext cx="2905340" cy="365125"/>
          </a:xfrm>
          <a:prstGeom prst="rect">
            <a:avLst/>
          </a:prstGeom>
        </p:spPr>
        <p:txBody>
          <a:bodyPr/>
          <a:lstStyle/>
          <a:p>
            <a:fld id="{DA0C4C2A-0013-4D0D-BA0B-DE308E42093C}" type="slidenum">
              <a:rPr lang="zh-CN" altLang="en-US" smtClean="0"/>
              <a:t>‹#›</a:t>
            </a:fld>
            <a:endParaRPr lang="zh-CN" altLang="en-US"/>
          </a:p>
        </p:txBody>
      </p:sp>
      <p:sp>
        <p:nvSpPr>
          <p:cNvPr id="113" name="日期占位符 3"/>
          <p:cNvSpPr txBox="1"/>
          <p:nvPr userDrawn="1"/>
        </p:nvSpPr>
        <p:spPr>
          <a:xfrm>
            <a:off x="803274" y="6235699"/>
            <a:ext cx="2921000" cy="365125"/>
          </a:xfrm>
          <a:prstGeom prst="rect">
            <a:avLst/>
          </a:prstGeom>
        </p:spPr>
        <p:txBody>
          <a:bodyPr vert="horz" lIns="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自强、弘毅、求是、拓新</a:t>
            </a:r>
          </a:p>
        </p:txBody>
      </p:sp>
      <p:sp>
        <p:nvSpPr>
          <p:cNvPr id="9" name="图片占位符 8"/>
          <p:cNvSpPr>
            <a:spLocks noGrp="1"/>
          </p:cNvSpPr>
          <p:nvPr>
            <p:ph type="pic" sz="quarter" idx="15"/>
          </p:nvPr>
        </p:nvSpPr>
        <p:spPr>
          <a:xfrm>
            <a:off x="0" y="0"/>
            <a:ext cx="12192000" cy="3632200"/>
          </a:xfrm>
          <a:custGeom>
            <a:avLst/>
            <a:gdLst>
              <a:gd name="connsiteX0" fmla="*/ 0 w 12192000"/>
              <a:gd name="connsiteY0" fmla="*/ 0 h 3632200"/>
              <a:gd name="connsiteX1" fmla="*/ 12192000 w 12192000"/>
              <a:gd name="connsiteY1" fmla="*/ 0 h 3632200"/>
              <a:gd name="connsiteX2" fmla="*/ 12192000 w 12192000"/>
              <a:gd name="connsiteY2" fmla="*/ 2602097 h 3632200"/>
              <a:gd name="connsiteX3" fmla="*/ 11858362 w 12192000"/>
              <a:gd name="connsiteY3" fmla="*/ 2747371 h 3632200"/>
              <a:gd name="connsiteX4" fmla="*/ 6859519 w 12192000"/>
              <a:gd name="connsiteY4" fmla="*/ 3619648 h 3632200"/>
              <a:gd name="connsiteX5" fmla="*/ 6096062 w 12192000"/>
              <a:gd name="connsiteY5" fmla="*/ 3632200 h 3632200"/>
              <a:gd name="connsiteX6" fmla="*/ 6095939 w 12192000"/>
              <a:gd name="connsiteY6" fmla="*/ 3632200 h 3632200"/>
              <a:gd name="connsiteX7" fmla="*/ 5332482 w 12192000"/>
              <a:gd name="connsiteY7" fmla="*/ 3619648 h 3632200"/>
              <a:gd name="connsiteX8" fmla="*/ 333638 w 12192000"/>
              <a:gd name="connsiteY8" fmla="*/ 2747371 h 3632200"/>
              <a:gd name="connsiteX9" fmla="*/ 0 w 12192000"/>
              <a:gd name="connsiteY9" fmla="*/ 2602097 h 363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32200">
                <a:moveTo>
                  <a:pt x="0" y="0"/>
                </a:moveTo>
                <a:lnTo>
                  <a:pt x="12192000" y="0"/>
                </a:lnTo>
                <a:lnTo>
                  <a:pt x="12192000" y="2602097"/>
                </a:lnTo>
                <a:lnTo>
                  <a:pt x="11858362" y="2747371"/>
                </a:lnTo>
                <a:cubicBezTo>
                  <a:pt x="10640880" y="3227716"/>
                  <a:pt x="8867829" y="3553239"/>
                  <a:pt x="6859519" y="3619648"/>
                </a:cubicBezTo>
                <a:lnTo>
                  <a:pt x="6096062" y="3632200"/>
                </a:lnTo>
                <a:lnTo>
                  <a:pt x="6095939" y="3632200"/>
                </a:lnTo>
                <a:lnTo>
                  <a:pt x="5332482" y="3619648"/>
                </a:lnTo>
                <a:cubicBezTo>
                  <a:pt x="3324171" y="3553239"/>
                  <a:pt x="1551120" y="3227716"/>
                  <a:pt x="333638" y="2747371"/>
                </a:cubicBezTo>
                <a:lnTo>
                  <a:pt x="0" y="2602097"/>
                </a:lnTo>
                <a:close/>
              </a:path>
            </a:pathLst>
          </a:custGeom>
        </p:spPr>
        <p:txBody>
          <a:bodyPr wrap="square">
            <a:noAutofit/>
          </a:bodyPr>
          <a:lstStyle/>
          <a:p>
            <a:endParaRPr kumimoji="1" lang="zh-CN" altLang="en-US" dirty="0"/>
          </a:p>
        </p:txBody>
      </p:sp>
      <p:grpSp>
        <p:nvGrpSpPr>
          <p:cNvPr id="7" name="íşḷïḑe"/>
          <p:cNvGrpSpPr/>
          <p:nvPr userDrawn="1"/>
        </p:nvGrpSpPr>
        <p:grpSpPr>
          <a:xfrm>
            <a:off x="10318826" y="6251198"/>
            <a:ext cx="1054401" cy="383497"/>
            <a:chOff x="4412452" y="3106738"/>
            <a:chExt cx="2312689" cy="841148"/>
          </a:xfrm>
        </p:grpSpPr>
        <p:grpSp>
          <p:nvGrpSpPr>
            <p:cNvPr id="8" name="îṥľíḑé"/>
            <p:cNvGrpSpPr/>
            <p:nvPr/>
          </p:nvGrpSpPr>
          <p:grpSpPr>
            <a:xfrm>
              <a:off x="4422776" y="3106738"/>
              <a:ext cx="2293937" cy="617538"/>
              <a:chOff x="4422776" y="3106738"/>
              <a:chExt cx="2293937" cy="617538"/>
            </a:xfrm>
          </p:grpSpPr>
          <p:sp>
            <p:nvSpPr>
              <p:cNvPr id="26"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0" name="ïšľîḍê"/>
            <p:cNvGrpSpPr/>
            <p:nvPr/>
          </p:nvGrpSpPr>
          <p:grpSpPr>
            <a:xfrm>
              <a:off x="4412452" y="3781425"/>
              <a:ext cx="2312689" cy="166461"/>
              <a:chOff x="6986588" y="3521075"/>
              <a:chExt cx="1654176" cy="119063"/>
            </a:xfrm>
          </p:grpSpPr>
          <p:sp>
            <p:nvSpPr>
              <p:cNvPr id="11"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引用">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grpSp>
        <p:nvGrpSpPr>
          <p:cNvPr id="108" name="组合 107"/>
          <p:cNvGrpSpPr/>
          <p:nvPr userDrawn="1"/>
        </p:nvGrpSpPr>
        <p:grpSpPr>
          <a:xfrm rot="10800000" flipH="1">
            <a:off x="3103245" y="1147445"/>
            <a:ext cx="1192530" cy="977900"/>
            <a:chOff x="5391486" y="1250127"/>
            <a:chExt cx="1521247" cy="1247642"/>
          </a:xfrm>
        </p:grpSpPr>
        <p:sp>
          <p:nvSpPr>
            <p:cNvPr id="109" name="任意形状 108"/>
            <p:cNvSpPr/>
            <p:nvPr/>
          </p:nvSpPr>
          <p:spPr>
            <a:xfrm>
              <a:off x="5391486" y="1250127"/>
              <a:ext cx="634765" cy="1247642"/>
            </a:xfrm>
            <a:custGeom>
              <a:avLst/>
              <a:gdLst/>
              <a:ahLst/>
              <a:cxnLst/>
              <a:rect l="l" t="t" r="r" b="b"/>
              <a:pathLst>
                <a:path w="634765" h="1247642">
                  <a:moveTo>
                    <a:pt x="353863" y="0"/>
                  </a:moveTo>
                  <a:lnTo>
                    <a:pt x="598284" y="0"/>
                  </a:lnTo>
                  <a:lnTo>
                    <a:pt x="324678" y="612877"/>
                  </a:lnTo>
                  <a:lnTo>
                    <a:pt x="634765" y="612877"/>
                  </a:lnTo>
                  <a:lnTo>
                    <a:pt x="634765" y="1247642"/>
                  </a:lnTo>
                  <a:lnTo>
                    <a:pt x="0" y="1247642"/>
                  </a:lnTo>
                  <a:lnTo>
                    <a:pt x="0" y="609229"/>
                  </a:lnTo>
                  <a:lnTo>
                    <a:pt x="353863" y="0"/>
                  </a:lnTo>
                  <a:close/>
                </a:path>
              </a:pathLst>
            </a:custGeom>
            <a:solidFill>
              <a:schemeClr val="tx2">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1" name="任意形状 110"/>
            <p:cNvSpPr/>
            <p:nvPr/>
          </p:nvSpPr>
          <p:spPr>
            <a:xfrm>
              <a:off x="6277968" y="1250127"/>
              <a:ext cx="634765" cy="1247642"/>
            </a:xfrm>
            <a:custGeom>
              <a:avLst/>
              <a:gdLst/>
              <a:ahLst/>
              <a:cxnLst/>
              <a:rect l="l" t="t" r="r" b="b"/>
              <a:pathLst>
                <a:path w="634765" h="1247642">
                  <a:moveTo>
                    <a:pt x="353863" y="0"/>
                  </a:moveTo>
                  <a:lnTo>
                    <a:pt x="598284" y="0"/>
                  </a:lnTo>
                  <a:lnTo>
                    <a:pt x="324678" y="612877"/>
                  </a:lnTo>
                  <a:lnTo>
                    <a:pt x="634765" y="612877"/>
                  </a:lnTo>
                  <a:lnTo>
                    <a:pt x="634765" y="1247642"/>
                  </a:lnTo>
                  <a:lnTo>
                    <a:pt x="0" y="1247642"/>
                  </a:lnTo>
                  <a:lnTo>
                    <a:pt x="0" y="609229"/>
                  </a:lnTo>
                  <a:lnTo>
                    <a:pt x="353863" y="0"/>
                  </a:lnTo>
                  <a:close/>
                </a:path>
              </a:pathLst>
            </a:custGeom>
            <a:solidFill>
              <a:schemeClr val="tx2">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sp>
        <p:nvSpPr>
          <p:cNvPr id="113" name="矩形标注 112"/>
          <p:cNvSpPr/>
          <p:nvPr userDrawn="1"/>
        </p:nvSpPr>
        <p:spPr>
          <a:xfrm>
            <a:off x="4295775" y="1792186"/>
            <a:ext cx="7092949" cy="3985468"/>
          </a:xfrm>
          <a:prstGeom prst="wedgeRectCallout">
            <a:avLst>
              <a:gd name="adj1" fmla="val -57128"/>
              <a:gd name="adj2" fmla="val -8009"/>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nSpc>
                <a:spcPct val="130000"/>
              </a:lnSpc>
            </a:pPr>
            <a:endParaRPr kumimoji="1" lang="en-US" altLang="zh-CN" sz="2000" dirty="0">
              <a:solidFill>
                <a:schemeClr val="tx1">
                  <a:lumMod val="75000"/>
                  <a:lumOff val="25000"/>
                </a:schemeClr>
              </a:solidFill>
            </a:endParaRPr>
          </a:p>
          <a:p>
            <a:pPr>
              <a:lnSpc>
                <a:spcPct val="130000"/>
              </a:lnSpc>
            </a:pPr>
            <a:endParaRPr kumimoji="1" lang="en-US" altLang="zh-CN" sz="2000" dirty="0">
              <a:solidFill>
                <a:schemeClr val="tx1">
                  <a:lumMod val="75000"/>
                  <a:lumOff val="25000"/>
                </a:schemeClr>
              </a:solidFill>
            </a:endParaRPr>
          </a:p>
          <a:p>
            <a:pPr>
              <a:lnSpc>
                <a:spcPct val="130000"/>
              </a:lnSpc>
            </a:pPr>
            <a:endParaRPr kumimoji="1" lang="en-US" altLang="zh-CN" sz="2000" dirty="0">
              <a:solidFill>
                <a:schemeClr val="tx1">
                  <a:lumMod val="75000"/>
                  <a:lumOff val="25000"/>
                </a:schemeClr>
              </a:solidFill>
            </a:endParaRPr>
          </a:p>
        </p:txBody>
      </p:sp>
      <p:sp>
        <p:nvSpPr>
          <p:cNvPr id="114" name="椭圆 113"/>
          <p:cNvSpPr/>
          <p:nvPr userDrawn="1"/>
        </p:nvSpPr>
        <p:spPr>
          <a:xfrm>
            <a:off x="994874" y="1801406"/>
            <a:ext cx="2586526" cy="2586526"/>
          </a:xfrm>
          <a:prstGeom prst="ellipse">
            <a:avLst/>
          </a:prstGeom>
          <a:noFill/>
          <a:ln cmpd="thickThin">
            <a:solidFill>
              <a:schemeClr val="accent2"/>
            </a:solidFill>
            <a:prstDash val="dash"/>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7" name="图片占位符 116"/>
          <p:cNvSpPr>
            <a:spLocks noGrp="1"/>
          </p:cNvSpPr>
          <p:nvPr>
            <p:ph type="pic" sz="quarter" idx="10"/>
          </p:nvPr>
        </p:nvSpPr>
        <p:spPr>
          <a:xfrm>
            <a:off x="1139471" y="1946004"/>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solidFill>
              <a:schemeClr val="accent2"/>
            </a:solidFill>
          </a:ln>
        </p:spPr>
        <p:txBody>
          <a:bodyPr wrap="square">
            <a:noAutofit/>
          </a:bodyPr>
          <a:lstStyle/>
          <a:p>
            <a:endParaRPr kumimoji="1" lang="zh-CN" altLang="en-US"/>
          </a:p>
        </p:txBody>
      </p:sp>
      <p:grpSp>
        <p:nvGrpSpPr>
          <p:cNvPr id="3" name="组合 2"/>
          <p:cNvGrpSpPr/>
          <p:nvPr userDrawn="1"/>
        </p:nvGrpSpPr>
        <p:grpSpPr>
          <a:xfrm flipH="1">
            <a:off x="11486515" y="1147445"/>
            <a:ext cx="808355" cy="662940"/>
            <a:chOff x="5391486" y="1250127"/>
            <a:chExt cx="1521247" cy="1247642"/>
          </a:xfrm>
        </p:grpSpPr>
        <p:sp>
          <p:nvSpPr>
            <p:cNvPr id="5" name="任意形状 108"/>
            <p:cNvSpPr/>
            <p:nvPr/>
          </p:nvSpPr>
          <p:spPr>
            <a:xfrm>
              <a:off x="5391486" y="1250127"/>
              <a:ext cx="634765" cy="1247642"/>
            </a:xfrm>
            <a:custGeom>
              <a:avLst/>
              <a:gdLst/>
              <a:ahLst/>
              <a:cxnLst/>
              <a:rect l="l" t="t" r="r" b="b"/>
              <a:pathLst>
                <a:path w="634765" h="1247642">
                  <a:moveTo>
                    <a:pt x="353863" y="0"/>
                  </a:moveTo>
                  <a:lnTo>
                    <a:pt x="598284" y="0"/>
                  </a:lnTo>
                  <a:lnTo>
                    <a:pt x="324678" y="612877"/>
                  </a:lnTo>
                  <a:lnTo>
                    <a:pt x="634765" y="612877"/>
                  </a:lnTo>
                  <a:lnTo>
                    <a:pt x="634765" y="1247642"/>
                  </a:lnTo>
                  <a:lnTo>
                    <a:pt x="0" y="1247642"/>
                  </a:lnTo>
                  <a:lnTo>
                    <a:pt x="0" y="609229"/>
                  </a:lnTo>
                  <a:lnTo>
                    <a:pt x="353863" y="0"/>
                  </a:lnTo>
                  <a:close/>
                </a:path>
              </a:pathLst>
            </a:custGeom>
            <a:solidFill>
              <a:schemeClr val="tx2">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6" name="任意形状 110"/>
            <p:cNvSpPr/>
            <p:nvPr/>
          </p:nvSpPr>
          <p:spPr>
            <a:xfrm>
              <a:off x="6277968" y="1250127"/>
              <a:ext cx="634765" cy="1247642"/>
            </a:xfrm>
            <a:custGeom>
              <a:avLst/>
              <a:gdLst/>
              <a:ahLst/>
              <a:cxnLst/>
              <a:rect l="l" t="t" r="r" b="b"/>
              <a:pathLst>
                <a:path w="634765" h="1247642">
                  <a:moveTo>
                    <a:pt x="353863" y="0"/>
                  </a:moveTo>
                  <a:lnTo>
                    <a:pt x="598284" y="0"/>
                  </a:lnTo>
                  <a:lnTo>
                    <a:pt x="324678" y="612877"/>
                  </a:lnTo>
                  <a:lnTo>
                    <a:pt x="634765" y="612877"/>
                  </a:lnTo>
                  <a:lnTo>
                    <a:pt x="634765" y="1247642"/>
                  </a:lnTo>
                  <a:lnTo>
                    <a:pt x="0" y="1247642"/>
                  </a:lnTo>
                  <a:lnTo>
                    <a:pt x="0" y="609229"/>
                  </a:lnTo>
                  <a:lnTo>
                    <a:pt x="353863" y="0"/>
                  </a:lnTo>
                  <a:close/>
                </a:path>
              </a:pathLst>
            </a:custGeom>
            <a:solidFill>
              <a:schemeClr val="tx2">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单张图片1">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grpSp>
        <p:nvGrpSpPr>
          <p:cNvPr id="107" name="组合 106"/>
          <p:cNvGrpSpPr/>
          <p:nvPr userDrawn="1"/>
        </p:nvGrpSpPr>
        <p:grpSpPr>
          <a:xfrm>
            <a:off x="803275" y="1402933"/>
            <a:ext cx="5296364" cy="4835897"/>
            <a:chOff x="803275" y="1402933"/>
            <a:chExt cx="5296364" cy="4835897"/>
          </a:xfrm>
        </p:grpSpPr>
        <p:sp>
          <p:nvSpPr>
            <p:cNvPr id="108" name="矩形 107"/>
            <p:cNvSpPr/>
            <p:nvPr/>
          </p:nvSpPr>
          <p:spPr>
            <a:xfrm>
              <a:off x="806914" y="1402933"/>
              <a:ext cx="5292725" cy="483276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09" name="矩形 108"/>
            <p:cNvSpPr/>
            <p:nvPr/>
          </p:nvSpPr>
          <p:spPr>
            <a:xfrm>
              <a:off x="803275" y="1402933"/>
              <a:ext cx="136003" cy="110206"/>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11" name="矩形 110"/>
            <p:cNvSpPr/>
            <p:nvPr/>
          </p:nvSpPr>
          <p:spPr>
            <a:xfrm>
              <a:off x="5959997" y="1402933"/>
              <a:ext cx="136003" cy="110206"/>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12" name="矩形 111"/>
            <p:cNvSpPr/>
            <p:nvPr/>
          </p:nvSpPr>
          <p:spPr>
            <a:xfrm>
              <a:off x="808355" y="6111435"/>
              <a:ext cx="136003" cy="12739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13" name="矩形 112"/>
            <p:cNvSpPr/>
            <p:nvPr/>
          </p:nvSpPr>
          <p:spPr>
            <a:xfrm>
              <a:off x="5959997" y="6111435"/>
              <a:ext cx="136003" cy="12739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grpSp>
      <p:sp>
        <p:nvSpPr>
          <p:cNvPr id="5" name="图片占位符 4"/>
          <p:cNvSpPr>
            <a:spLocks noGrp="1"/>
          </p:cNvSpPr>
          <p:nvPr>
            <p:ph type="pic" sz="quarter" idx="11"/>
          </p:nvPr>
        </p:nvSpPr>
        <p:spPr>
          <a:xfrm>
            <a:off x="939278" y="1513139"/>
            <a:ext cx="5031536" cy="4598296"/>
          </a:xfrm>
        </p:spPr>
        <p:txBody>
          <a:bodyPr/>
          <a:lstStyle/>
          <a:p>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单张图片2">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5" name="图片占位符 4"/>
          <p:cNvSpPr>
            <a:spLocks noGrp="1"/>
          </p:cNvSpPr>
          <p:nvPr>
            <p:ph type="pic" sz="quarter" idx="11"/>
          </p:nvPr>
        </p:nvSpPr>
        <p:spPr>
          <a:xfrm>
            <a:off x="803275" y="1160464"/>
            <a:ext cx="10585450" cy="2344526"/>
          </a:xfrm>
        </p:spPr>
        <p:txBody>
          <a:bodyPr/>
          <a:lstStyle/>
          <a:p>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03275" y="321475"/>
            <a:ext cx="7950200" cy="663575"/>
          </a:xfrm>
          <a:prstGeom prst="rect">
            <a:avLst/>
          </a:prstGeom>
        </p:spPr>
        <p:txBody>
          <a:bodyPr vert="horz" lIns="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03274" y="1130300"/>
            <a:ext cx="10712665" cy="5046663"/>
          </a:xfrm>
          <a:prstGeom prst="rect">
            <a:avLst/>
          </a:prstGeom>
        </p:spPr>
        <p:txBody>
          <a:bodyPr vert="horz" lIns="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210" name="页脚占位符 4"/>
          <p:cNvSpPr txBox="1"/>
          <p:nvPr userDrawn="1"/>
        </p:nvSpPr>
        <p:spPr>
          <a:xfrm>
            <a:off x="4038600" y="6242006"/>
            <a:ext cx="4114800" cy="365125"/>
          </a:xfrm>
          <a:prstGeom prst="rect">
            <a:avLst/>
          </a:prstGeom>
        </p:spPr>
        <p:txBody>
          <a:bodyPr vert="horz" lIns="91440" tIns="45720" rIns="91440" bIns="45720" rtlCol="0" anchor="ctr"/>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4" r:id="rId1"/>
    <p:sldLayoutId id="214748366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4" descr="图片包含 树, 户外, 天空, 火车&#10;&#10;描述已自动生成"/>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t="5667" b="5667"/>
          <a:stretch>
            <a:fillRect/>
          </a:stretch>
        </p:blipFill>
        <p:spPr/>
      </p:pic>
      <p:sp>
        <p:nvSpPr>
          <p:cNvPr id="6" name="标题 1"/>
          <p:cNvSpPr txBox="1"/>
          <p:nvPr/>
        </p:nvSpPr>
        <p:spPr>
          <a:xfrm>
            <a:off x="800596" y="4358564"/>
            <a:ext cx="10585448" cy="917448"/>
          </a:xfrm>
          <a:prstGeom prst="rect">
            <a:avLst/>
          </a:prstGeom>
        </p:spPr>
        <p:txBody>
          <a:bodyPr tIns="0" bIns="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lnSpc>
                <a:spcPct val="110000"/>
              </a:lnSpc>
            </a:pPr>
            <a:r>
              <a:rPr lang="zh-CN" altLang="en-US" sz="3400" b="1" dirty="0">
                <a:solidFill>
                  <a:schemeClr val="accent2"/>
                </a:solidFill>
              </a:rPr>
              <a:t>基于图卷积网络的情感依赖模型在方面级别情感分类中的应用</a:t>
            </a:r>
          </a:p>
        </p:txBody>
      </p:sp>
      <p:sp>
        <p:nvSpPr>
          <p:cNvPr id="8" name="文本占位符 34"/>
          <p:cNvSpPr txBox="1"/>
          <p:nvPr/>
        </p:nvSpPr>
        <p:spPr>
          <a:xfrm>
            <a:off x="818013" y="5264753"/>
            <a:ext cx="10585450" cy="595123"/>
          </a:xfrm>
          <a:prstGeom prst="rect">
            <a:avLst/>
          </a:prstGeom>
        </p:spPr>
        <p:txBody>
          <a:bodyPr lIns="72000" tIns="0" rIns="72000" bIns="0" anchor="ctr"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1800" dirty="0">
                <a:solidFill>
                  <a:schemeClr val="tx1">
                    <a:lumMod val="75000"/>
                    <a:lumOff val="25000"/>
                  </a:schemeClr>
                </a:solidFill>
              </a:rPr>
              <a:t>答辩人：陈威       指导老师：刘进       时间：</a:t>
            </a:r>
            <a:r>
              <a:rPr lang="en-US" altLang="zh-CN" sz="1800" dirty="0">
                <a:solidFill>
                  <a:schemeClr val="tx1">
                    <a:lumMod val="75000"/>
                    <a:lumOff val="25000"/>
                  </a:schemeClr>
                </a:solidFill>
              </a:rPr>
              <a:t>2022</a:t>
            </a:r>
            <a:r>
              <a:rPr lang="en-GB" altLang="zh-CN" sz="1800" dirty="0">
                <a:solidFill>
                  <a:schemeClr val="tx1">
                    <a:lumMod val="75000"/>
                    <a:lumOff val="25000"/>
                  </a:schemeClr>
                </a:solidFill>
              </a:rPr>
              <a:t>.0</a:t>
            </a:r>
            <a:r>
              <a:rPr lang="en-US" altLang="en-GB" sz="1800" dirty="0">
                <a:solidFill>
                  <a:schemeClr val="tx1">
                    <a:lumMod val="75000"/>
                    <a:lumOff val="25000"/>
                  </a:schemeClr>
                </a:solidFill>
              </a:rPr>
              <a:t>5</a:t>
            </a:r>
            <a:r>
              <a:rPr lang="en-GB" altLang="zh-CN" sz="1800" dirty="0">
                <a:solidFill>
                  <a:schemeClr val="tx1">
                    <a:lumMod val="75000"/>
                    <a:lumOff val="25000"/>
                  </a:schemeClr>
                </a:solidFill>
              </a:rPr>
              <a:t>.</a:t>
            </a:r>
            <a:r>
              <a:rPr lang="en-US" altLang="en-GB" sz="1800" dirty="0">
                <a:solidFill>
                  <a:schemeClr val="tx1">
                    <a:lumMod val="75000"/>
                    <a:lumOff val="25000"/>
                  </a:schemeClr>
                </a:solidFill>
              </a:rPr>
              <a:t>1</a:t>
            </a:r>
            <a:r>
              <a:rPr lang="en-US" altLang="zh-CN" sz="1800" dirty="0">
                <a:solidFill>
                  <a:schemeClr val="tx1">
                    <a:lumMod val="75000"/>
                    <a:lumOff val="25000"/>
                  </a:schemeClr>
                </a:solidFill>
              </a:rPr>
              <a:t>6</a:t>
            </a:r>
            <a:endParaRPr lang="zh-CN" altLang="en-US" sz="1800" dirty="0">
              <a:solidFill>
                <a:schemeClr val="tx1">
                  <a:lumMod val="75000"/>
                  <a:lumOff val="25000"/>
                </a:schemeClr>
              </a:solidFill>
            </a:endParaRPr>
          </a:p>
        </p:txBody>
      </p:sp>
      <p:grpSp>
        <p:nvGrpSpPr>
          <p:cNvPr id="84" name="组合 83"/>
          <p:cNvGrpSpPr/>
          <p:nvPr/>
        </p:nvGrpSpPr>
        <p:grpSpPr>
          <a:xfrm>
            <a:off x="5486400" y="3029505"/>
            <a:ext cx="1219200" cy="1231468"/>
            <a:chOff x="6678206" y="3208602"/>
            <a:chExt cx="1219200" cy="1231468"/>
          </a:xfrm>
        </p:grpSpPr>
        <p:sp>
          <p:nvSpPr>
            <p:cNvPr id="85" name="椭圆 84"/>
            <p:cNvSpPr/>
            <p:nvPr/>
          </p:nvSpPr>
          <p:spPr>
            <a:xfrm>
              <a:off x="6683774" y="3226438"/>
              <a:ext cx="1213632" cy="12136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grpSp>
          <p:nvGrpSpPr>
            <p:cNvPr id="86" name="íšḻîďê"/>
            <p:cNvGrpSpPr/>
            <p:nvPr/>
          </p:nvGrpSpPr>
          <p:grpSpPr>
            <a:xfrm>
              <a:off x="6678206" y="3208602"/>
              <a:ext cx="1219200" cy="1227234"/>
              <a:chOff x="3551238" y="3067050"/>
              <a:chExt cx="722313" cy="727075"/>
            </a:xfrm>
          </p:grpSpPr>
          <p:sp>
            <p:nvSpPr>
              <p:cNvPr id="87"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a:p>
            </p:txBody>
          </p:sp>
          <p:sp>
            <p:nvSpPr>
              <p:cNvPr id="89"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4"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5"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6"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7"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8"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99"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0"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1"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2"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3"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4"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5"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6"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07"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14"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18"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19"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a:p>
            </p:txBody>
          </p:sp>
          <p:sp>
            <p:nvSpPr>
              <p:cNvPr id="120"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21"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22"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23"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24"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25"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28"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29"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30"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31"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32"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33"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1"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2"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3"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4"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5"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6"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157" name="矩形 156"/>
          <p:cNvSpPr/>
          <p:nvPr/>
        </p:nvSpPr>
        <p:spPr>
          <a:xfrm>
            <a:off x="0" y="0"/>
            <a:ext cx="12192000" cy="163286"/>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normAutofit/>
          </a:bodyPr>
          <a:lstStyle/>
          <a:p>
            <a:r>
              <a:rPr lang="zh-CN" altLang="en-US">
                <a:sym typeface="+mn-ea"/>
              </a:rPr>
              <a:t>研究原理与方法</a:t>
            </a:r>
            <a:endParaRPr lang="zh-CN" altLang="en-US"/>
          </a:p>
        </p:txBody>
      </p:sp>
      <p:pic>
        <p:nvPicPr>
          <p:cNvPr id="11" name="图片 10"/>
          <p:cNvPicPr>
            <a:picLocks noChangeAspect="1"/>
          </p:cNvPicPr>
          <p:nvPr/>
        </p:nvPicPr>
        <p:blipFill>
          <a:blip r:embed="rId2"/>
          <a:stretch>
            <a:fillRect/>
          </a:stretch>
        </p:blipFill>
        <p:spPr>
          <a:xfrm>
            <a:off x="186055" y="1288415"/>
            <a:ext cx="7694930" cy="5114925"/>
          </a:xfrm>
          <a:prstGeom prst="rect">
            <a:avLst/>
          </a:prstGeom>
        </p:spPr>
      </p:pic>
      <p:sp>
        <p:nvSpPr>
          <p:cNvPr id="12" name="文本框 11"/>
          <p:cNvSpPr txBox="1"/>
          <p:nvPr/>
        </p:nvSpPr>
        <p:spPr>
          <a:xfrm>
            <a:off x="7880985" y="2131695"/>
            <a:ext cx="3966210" cy="2594610"/>
          </a:xfrm>
          <a:prstGeom prst="rect">
            <a:avLst/>
          </a:prstGeom>
          <a:noFill/>
        </p:spPr>
        <p:txBody>
          <a:bodyPr wrap="square" lIns="180000" tIns="180000" rIns="180000" bIns="180000" rtlCol="0">
            <a:spAutoFit/>
          </a:bodyPr>
          <a:lstStyle/>
          <a:p>
            <a:pPr algn="just">
              <a:lnSpc>
                <a:spcPct val="130000"/>
              </a:lnSpc>
              <a:spcAft>
                <a:spcPts val="600"/>
              </a:spcAft>
            </a:pPr>
            <a:r>
              <a:rPr kumimoji="1" lang="zh-CN" altLang="en-US" dirty="0">
                <a:solidFill>
                  <a:schemeClr val="tx1">
                    <a:lumMod val="75000"/>
                    <a:lumOff val="25000"/>
                  </a:schemeClr>
                </a:solidFill>
              </a:rPr>
              <a:t>通过固化模型获得训练好的模型，然后输入文本和方面词汇来获得方面词汇的情感极性。</a:t>
            </a:r>
          </a:p>
          <a:p>
            <a:pPr algn="just">
              <a:lnSpc>
                <a:spcPct val="130000"/>
              </a:lnSpc>
              <a:spcAft>
                <a:spcPts val="600"/>
              </a:spcAft>
            </a:pPr>
            <a:r>
              <a:rPr kumimoji="1" lang="zh-CN" altLang="en-US" dirty="0">
                <a:solidFill>
                  <a:schemeClr val="tx1">
                    <a:lumMod val="75000"/>
                    <a:lumOff val="25000"/>
                  </a:schemeClr>
                </a:solidFill>
              </a:rPr>
              <a:t>由于自主输入不能确定方面词汇，于是只能使用提前指定了方面词汇的句子来作为方面词汇进行分析。</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5102102" y="1696052"/>
            <a:ext cx="2060821" cy="2215991"/>
          </a:xfrm>
          <a:prstGeom prst="rect">
            <a:avLst/>
          </a:prstGeom>
          <a:noFill/>
        </p:spPr>
        <p:txBody>
          <a:bodyPr wrap="none" lIns="0" rtlCol="0">
            <a:spAutoFit/>
          </a:bodyPr>
          <a:lstStyle/>
          <a:p>
            <a:pPr algn="l"/>
            <a:r>
              <a:rPr kumimoji="1" lang="en-US" altLang="zh-CN" sz="13800" b="1" dirty="0">
                <a:gradFill>
                  <a:gsLst>
                    <a:gs pos="0">
                      <a:schemeClr val="accent3">
                        <a:lumMod val="60000"/>
                        <a:lumOff val="40000"/>
                      </a:schemeClr>
                    </a:gs>
                    <a:gs pos="100000">
                      <a:schemeClr val="accent3">
                        <a:lumMod val="20000"/>
                        <a:lumOff val="80000"/>
                        <a:alpha val="0"/>
                      </a:schemeClr>
                    </a:gs>
                  </a:gsLst>
                  <a:lin ang="5400000" scaled="1"/>
                </a:gradFill>
              </a:rPr>
              <a:t>03</a:t>
            </a:r>
            <a:endParaRPr kumimoji="1" lang="zh-CN" altLang="en-US" sz="13800" b="1" dirty="0">
              <a:gradFill>
                <a:gsLst>
                  <a:gs pos="0">
                    <a:schemeClr val="accent3">
                      <a:lumMod val="60000"/>
                      <a:lumOff val="40000"/>
                    </a:schemeClr>
                  </a:gs>
                  <a:gs pos="100000">
                    <a:schemeClr val="accent3">
                      <a:lumMod val="20000"/>
                      <a:lumOff val="80000"/>
                      <a:alpha val="0"/>
                    </a:schemeClr>
                  </a:gs>
                </a:gsLst>
                <a:lin ang="5400000" scaled="1"/>
              </a:gradFill>
            </a:endParaRPr>
          </a:p>
        </p:txBody>
      </p:sp>
      <p:sp>
        <p:nvSpPr>
          <p:cNvPr id="9" name="文本占位符 39"/>
          <p:cNvSpPr txBox="1"/>
          <p:nvPr/>
        </p:nvSpPr>
        <p:spPr>
          <a:xfrm>
            <a:off x="3078999" y="3028846"/>
            <a:ext cx="6034004" cy="883197"/>
          </a:xfrm>
          <a:prstGeom prst="rect">
            <a:avLst/>
          </a:prstGeom>
        </p:spPr>
        <p:txBody>
          <a:bodyPr lIns="0" tIns="0" rIns="0" bIns="0" anchor="ctr" anchorCtr="0">
            <a:normAutofit fontScale="97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kumimoji="1" lang="zh-CN" altLang="en-US" sz="6000" dirty="0">
                <a:solidFill>
                  <a:srgbClr val="297ED5"/>
                </a:solidFill>
                <a:sym typeface="+mn-ea"/>
              </a:rPr>
              <a:t>研究不足与讨论</a:t>
            </a:r>
            <a:endParaRPr kumimoji="1" lang="zh-CN" altLang="en-US" sz="6000" b="1" dirty="0">
              <a:solidFill>
                <a:srgbClr val="297ED5"/>
              </a:solidFill>
              <a:sym typeface="+mn-ea"/>
            </a:endParaRPr>
          </a:p>
        </p:txBody>
      </p:sp>
      <p:sp>
        <p:nvSpPr>
          <p:cNvPr id="5" name="文本框 4"/>
          <p:cNvSpPr txBox="1"/>
          <p:nvPr/>
        </p:nvSpPr>
        <p:spPr>
          <a:xfrm>
            <a:off x="3078999" y="3836589"/>
            <a:ext cx="6034794" cy="322456"/>
          </a:xfrm>
          <a:prstGeom prst="rect">
            <a:avLst/>
          </a:prstGeom>
          <a:noFill/>
        </p:spPr>
        <p:txBody>
          <a:bodyPr wrap="square" lIns="0" tIns="0" rIns="0" bIns="0" rtlCol="0" anchor="ctr" anchorCtr="0">
            <a:normAutofit/>
          </a:bodyPr>
          <a:lstStyle/>
          <a:p>
            <a:pPr algn="dist">
              <a:buClrTx/>
              <a:buSzTx/>
              <a:buFontTx/>
            </a:pPr>
            <a:r>
              <a:rPr kumimoji="1" lang="en-US" altLang="zh-CN" sz="2000" dirty="0">
                <a:solidFill>
                  <a:schemeClr val="tx2"/>
                </a:solidFill>
                <a:sym typeface="+mn-ea"/>
              </a:rPr>
              <a:t>Insufficient and Discussion</a:t>
            </a:r>
            <a:endParaRPr kumimoji="1" lang="zh-CN" altLang="en-US" sz="2000" dirty="0">
              <a:solidFill>
                <a:schemeClr val="tx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研究不足与讨论</a:t>
            </a:r>
          </a:p>
        </p:txBody>
      </p:sp>
      <p:grpSp>
        <p:nvGrpSpPr>
          <p:cNvPr id="216" name="组合 215"/>
          <p:cNvGrpSpPr/>
          <p:nvPr/>
        </p:nvGrpSpPr>
        <p:grpSpPr>
          <a:xfrm>
            <a:off x="1464945" y="2235835"/>
            <a:ext cx="1622425" cy="1730375"/>
            <a:chOff x="9273074" y="3907167"/>
            <a:chExt cx="382206" cy="407777"/>
          </a:xfrm>
          <a:solidFill>
            <a:srgbClr val="297ED5"/>
          </a:solidFill>
        </p:grpSpPr>
        <p:sp>
          <p:nvSpPr>
            <p:cNvPr id="76" name="Freeform 77"/>
            <p:cNvSpPr/>
            <p:nvPr/>
          </p:nvSpPr>
          <p:spPr>
            <a:xfrm>
              <a:off x="9273074" y="3907167"/>
              <a:ext cx="382206" cy="407777"/>
            </a:xfrm>
            <a:custGeom>
              <a:avLst/>
              <a:gdLst/>
              <a:ahLst/>
              <a:cxnLst>
                <a:cxn ang="0">
                  <a:pos x="wd2" y="hd2"/>
                </a:cxn>
                <a:cxn ang="5400000">
                  <a:pos x="wd2" y="hd2"/>
                </a:cxn>
                <a:cxn ang="10800000">
                  <a:pos x="wd2" y="hd2"/>
                </a:cxn>
                <a:cxn ang="16200000">
                  <a:pos x="wd2" y="hd2"/>
                </a:cxn>
              </a:cxnLst>
              <a:rect l="0" t="0" r="r" b="b"/>
              <a:pathLst>
                <a:path w="21600" h="21600" extrusionOk="0">
                  <a:moveTo>
                    <a:pt x="21600" y="3881"/>
                  </a:moveTo>
                  <a:cubicBezTo>
                    <a:pt x="21600" y="3712"/>
                    <a:pt x="21420" y="3544"/>
                    <a:pt x="21240" y="3544"/>
                  </a:cubicBezTo>
                  <a:cubicBezTo>
                    <a:pt x="19260" y="3375"/>
                    <a:pt x="14580" y="3037"/>
                    <a:pt x="11160" y="169"/>
                  </a:cubicBezTo>
                  <a:cubicBezTo>
                    <a:pt x="10980" y="0"/>
                    <a:pt x="10980" y="0"/>
                    <a:pt x="10980" y="0"/>
                  </a:cubicBezTo>
                  <a:cubicBezTo>
                    <a:pt x="10980" y="0"/>
                    <a:pt x="10980" y="0"/>
                    <a:pt x="10980" y="0"/>
                  </a:cubicBezTo>
                  <a:cubicBezTo>
                    <a:pt x="10800" y="0"/>
                    <a:pt x="10620" y="0"/>
                    <a:pt x="10620" y="0"/>
                  </a:cubicBezTo>
                  <a:cubicBezTo>
                    <a:pt x="10440" y="169"/>
                    <a:pt x="10440" y="169"/>
                    <a:pt x="10440" y="169"/>
                  </a:cubicBezTo>
                  <a:cubicBezTo>
                    <a:pt x="7020" y="3037"/>
                    <a:pt x="2340" y="3375"/>
                    <a:pt x="360" y="3544"/>
                  </a:cubicBezTo>
                  <a:cubicBezTo>
                    <a:pt x="180" y="3544"/>
                    <a:pt x="0" y="3712"/>
                    <a:pt x="0" y="3881"/>
                  </a:cubicBezTo>
                  <a:cubicBezTo>
                    <a:pt x="0" y="4050"/>
                    <a:pt x="0" y="4050"/>
                    <a:pt x="0" y="4050"/>
                  </a:cubicBezTo>
                  <a:cubicBezTo>
                    <a:pt x="360" y="12150"/>
                    <a:pt x="5580" y="18394"/>
                    <a:pt x="10620" y="21600"/>
                  </a:cubicBezTo>
                  <a:cubicBezTo>
                    <a:pt x="10620" y="21600"/>
                    <a:pt x="10980" y="21600"/>
                    <a:pt x="10980" y="21600"/>
                  </a:cubicBezTo>
                  <a:cubicBezTo>
                    <a:pt x="11160" y="21431"/>
                    <a:pt x="11160" y="21431"/>
                    <a:pt x="11160" y="21431"/>
                  </a:cubicBezTo>
                  <a:cubicBezTo>
                    <a:pt x="16020" y="18225"/>
                    <a:pt x="21240" y="11981"/>
                    <a:pt x="21600" y="4050"/>
                  </a:cubicBezTo>
                  <a:lnTo>
                    <a:pt x="21600" y="3881"/>
                  </a:lnTo>
                  <a:close/>
                  <a:moveTo>
                    <a:pt x="20700" y="4556"/>
                  </a:moveTo>
                  <a:cubicBezTo>
                    <a:pt x="20700" y="6075"/>
                    <a:pt x="20340" y="7594"/>
                    <a:pt x="19800" y="9112"/>
                  </a:cubicBezTo>
                  <a:cubicBezTo>
                    <a:pt x="19260" y="10631"/>
                    <a:pt x="18540" y="12319"/>
                    <a:pt x="17640" y="13838"/>
                  </a:cubicBezTo>
                  <a:cubicBezTo>
                    <a:pt x="16740" y="15188"/>
                    <a:pt x="15660" y="16538"/>
                    <a:pt x="14400" y="17719"/>
                  </a:cubicBezTo>
                  <a:cubicBezTo>
                    <a:pt x="13320" y="18900"/>
                    <a:pt x="12240" y="19744"/>
                    <a:pt x="10980" y="20588"/>
                  </a:cubicBezTo>
                  <a:cubicBezTo>
                    <a:pt x="10800" y="20756"/>
                    <a:pt x="10800" y="20756"/>
                    <a:pt x="10800" y="20756"/>
                  </a:cubicBezTo>
                  <a:cubicBezTo>
                    <a:pt x="10620" y="20588"/>
                    <a:pt x="10620" y="20588"/>
                    <a:pt x="10620" y="20588"/>
                  </a:cubicBezTo>
                  <a:cubicBezTo>
                    <a:pt x="9360" y="19744"/>
                    <a:pt x="8280" y="18900"/>
                    <a:pt x="7200" y="17719"/>
                  </a:cubicBezTo>
                  <a:cubicBezTo>
                    <a:pt x="5940" y="16538"/>
                    <a:pt x="4860" y="15188"/>
                    <a:pt x="3960" y="13838"/>
                  </a:cubicBezTo>
                  <a:cubicBezTo>
                    <a:pt x="3060" y="12319"/>
                    <a:pt x="2340" y="10631"/>
                    <a:pt x="1800" y="9112"/>
                  </a:cubicBezTo>
                  <a:cubicBezTo>
                    <a:pt x="1260" y="7594"/>
                    <a:pt x="900" y="6075"/>
                    <a:pt x="900" y="4556"/>
                  </a:cubicBezTo>
                  <a:cubicBezTo>
                    <a:pt x="720" y="4219"/>
                    <a:pt x="720" y="4219"/>
                    <a:pt x="720" y="4219"/>
                  </a:cubicBezTo>
                  <a:cubicBezTo>
                    <a:pt x="1080" y="4219"/>
                    <a:pt x="1080" y="4219"/>
                    <a:pt x="1080" y="4219"/>
                  </a:cubicBezTo>
                  <a:cubicBezTo>
                    <a:pt x="2700" y="4050"/>
                    <a:pt x="4320" y="3881"/>
                    <a:pt x="5940" y="3375"/>
                  </a:cubicBezTo>
                  <a:cubicBezTo>
                    <a:pt x="7740" y="2869"/>
                    <a:pt x="9360" y="2025"/>
                    <a:pt x="10620" y="1012"/>
                  </a:cubicBezTo>
                  <a:cubicBezTo>
                    <a:pt x="10800" y="844"/>
                    <a:pt x="10800" y="844"/>
                    <a:pt x="10800" y="844"/>
                  </a:cubicBezTo>
                  <a:cubicBezTo>
                    <a:pt x="10980" y="1012"/>
                    <a:pt x="10980" y="1012"/>
                    <a:pt x="10980" y="1012"/>
                  </a:cubicBezTo>
                  <a:cubicBezTo>
                    <a:pt x="12240" y="2025"/>
                    <a:pt x="13860" y="2869"/>
                    <a:pt x="15660" y="3375"/>
                  </a:cubicBezTo>
                  <a:cubicBezTo>
                    <a:pt x="17280" y="3881"/>
                    <a:pt x="18900" y="4050"/>
                    <a:pt x="20520" y="4219"/>
                  </a:cubicBezTo>
                  <a:cubicBezTo>
                    <a:pt x="20880" y="4219"/>
                    <a:pt x="20880" y="4219"/>
                    <a:pt x="20880" y="4219"/>
                  </a:cubicBezTo>
                  <a:lnTo>
                    <a:pt x="20700" y="4556"/>
                  </a:lnTo>
                  <a:close/>
                </a:path>
              </a:pathLst>
            </a:custGeom>
            <a:grpFill/>
            <a:ln w="12700" cap="flat">
              <a:noFill/>
              <a:miter lim="400000"/>
            </a:ln>
            <a:effectLst/>
          </p:spPr>
          <p:txBody>
            <a:bodyPr wrap="square" lIns="91439" tIns="91439" rIns="91439" bIns="91439" numCol="1" anchor="t">
              <a:noAutofit/>
            </a:bodyPr>
            <a:lstStyle/>
            <a:p>
              <a:endParaRPr/>
            </a:p>
          </p:txBody>
        </p:sp>
        <p:sp>
          <p:nvSpPr>
            <p:cNvPr id="77" name="Freeform 78"/>
            <p:cNvSpPr/>
            <p:nvPr/>
          </p:nvSpPr>
          <p:spPr>
            <a:xfrm>
              <a:off x="9413835" y="4061380"/>
              <a:ext cx="100683" cy="96659"/>
            </a:xfrm>
            <a:custGeom>
              <a:avLst/>
              <a:gdLst/>
              <a:ahLst/>
              <a:cxnLst>
                <a:cxn ang="0">
                  <a:pos x="wd2" y="hd2"/>
                </a:cxn>
                <a:cxn ang="5400000">
                  <a:pos x="wd2" y="hd2"/>
                </a:cxn>
                <a:cxn ang="10800000">
                  <a:pos x="wd2" y="hd2"/>
                </a:cxn>
                <a:cxn ang="16200000">
                  <a:pos x="wd2" y="hd2"/>
                </a:cxn>
              </a:cxnLst>
              <a:rect l="0" t="0" r="r" b="b"/>
              <a:pathLst>
                <a:path w="21262" h="21252" extrusionOk="0">
                  <a:moveTo>
                    <a:pt x="12656" y="10278"/>
                  </a:moveTo>
                  <a:cubicBezTo>
                    <a:pt x="20756" y="2613"/>
                    <a:pt x="20756" y="2613"/>
                    <a:pt x="20756" y="2613"/>
                  </a:cubicBezTo>
                  <a:cubicBezTo>
                    <a:pt x="21431" y="1916"/>
                    <a:pt x="21431" y="1220"/>
                    <a:pt x="20756" y="523"/>
                  </a:cubicBezTo>
                  <a:cubicBezTo>
                    <a:pt x="20081" y="-174"/>
                    <a:pt x="18731" y="-174"/>
                    <a:pt x="18731" y="523"/>
                  </a:cubicBezTo>
                  <a:cubicBezTo>
                    <a:pt x="10631" y="8187"/>
                    <a:pt x="10631" y="8187"/>
                    <a:pt x="10631" y="8187"/>
                  </a:cubicBezTo>
                  <a:cubicBezTo>
                    <a:pt x="2531" y="523"/>
                    <a:pt x="2531" y="523"/>
                    <a:pt x="2531" y="523"/>
                  </a:cubicBezTo>
                  <a:cubicBezTo>
                    <a:pt x="2531" y="-174"/>
                    <a:pt x="1181" y="-174"/>
                    <a:pt x="506" y="523"/>
                  </a:cubicBezTo>
                  <a:cubicBezTo>
                    <a:pt x="-169" y="1220"/>
                    <a:pt x="-169" y="1916"/>
                    <a:pt x="506" y="2613"/>
                  </a:cubicBezTo>
                  <a:cubicBezTo>
                    <a:pt x="8606" y="10278"/>
                    <a:pt x="8606" y="10278"/>
                    <a:pt x="8606" y="10278"/>
                  </a:cubicBezTo>
                  <a:cubicBezTo>
                    <a:pt x="506" y="18639"/>
                    <a:pt x="506" y="18639"/>
                    <a:pt x="506" y="18639"/>
                  </a:cubicBezTo>
                  <a:cubicBezTo>
                    <a:pt x="506" y="18639"/>
                    <a:pt x="506" y="19336"/>
                    <a:pt x="506" y="20032"/>
                  </a:cubicBezTo>
                  <a:cubicBezTo>
                    <a:pt x="506" y="20032"/>
                    <a:pt x="506" y="20729"/>
                    <a:pt x="506" y="20729"/>
                  </a:cubicBezTo>
                  <a:cubicBezTo>
                    <a:pt x="1181" y="21426"/>
                    <a:pt x="2531" y="21426"/>
                    <a:pt x="2531" y="20729"/>
                  </a:cubicBezTo>
                  <a:cubicBezTo>
                    <a:pt x="10631" y="13065"/>
                    <a:pt x="10631" y="13065"/>
                    <a:pt x="10631" y="13065"/>
                  </a:cubicBezTo>
                  <a:cubicBezTo>
                    <a:pt x="18731" y="20729"/>
                    <a:pt x="18731" y="20729"/>
                    <a:pt x="18731" y="20729"/>
                  </a:cubicBezTo>
                  <a:cubicBezTo>
                    <a:pt x="18731" y="21426"/>
                    <a:pt x="20081" y="21426"/>
                    <a:pt x="20756" y="20729"/>
                  </a:cubicBezTo>
                  <a:cubicBezTo>
                    <a:pt x="21431" y="20032"/>
                    <a:pt x="21431" y="19336"/>
                    <a:pt x="20756" y="18639"/>
                  </a:cubicBezTo>
                  <a:lnTo>
                    <a:pt x="12656" y="10278"/>
                  </a:lnTo>
                  <a:close/>
                </a:path>
              </a:pathLst>
            </a:custGeom>
            <a:grpFill/>
            <a:ln w="12700" cap="flat">
              <a:noFill/>
              <a:miter lim="400000"/>
            </a:ln>
            <a:effectLst/>
          </p:spPr>
          <p:txBody>
            <a:bodyPr wrap="square" lIns="91439" tIns="91439" rIns="91439" bIns="91439" numCol="1" anchor="t">
              <a:noAutofit/>
            </a:bodyPr>
            <a:lstStyle/>
            <a:p>
              <a:endParaRPr/>
            </a:p>
          </p:txBody>
        </p:sp>
      </p:grpSp>
      <p:sp>
        <p:nvSpPr>
          <p:cNvPr id="5" name="文本框 4"/>
          <p:cNvSpPr txBox="1"/>
          <p:nvPr/>
        </p:nvSpPr>
        <p:spPr>
          <a:xfrm>
            <a:off x="4551045" y="1727835"/>
            <a:ext cx="6661150" cy="4033520"/>
          </a:xfrm>
          <a:prstGeom prst="rect">
            <a:avLst/>
          </a:prstGeom>
          <a:noFill/>
        </p:spPr>
        <p:txBody>
          <a:bodyPr wrap="square" lIns="180000" tIns="180000" rIns="180000" bIns="180000" rtlCol="0">
            <a:spAutoFit/>
          </a:bodyPr>
          <a:lstStyle/>
          <a:p>
            <a:pPr algn="just">
              <a:lnSpc>
                <a:spcPct val="130000"/>
              </a:lnSpc>
              <a:spcAft>
                <a:spcPts val="600"/>
              </a:spcAft>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在应用构思时，想到了能不能通过句子来直接分析 Aspect 的位置，在查询资料后发现是另外一个子任务，因此无法由用户自行输入数据判定情感极性，于是只能通过对预处理文本进行随机抽取来达到应用效果，在实际应用中，需要加入一个子处理流程来判断句子中的方向词汇才能达到分析句子中方面词汇的情感极性的任务</a:t>
            </a:r>
            <a:r>
              <a:rPr kumimoji="1" lang="en-US" altLang="zh-CN" dirty="0">
                <a:solidFill>
                  <a:schemeClr val="tx1">
                    <a:lumMod val="75000"/>
                    <a:lumOff val="25000"/>
                  </a:schemeClr>
                </a:solidFill>
              </a:rPr>
              <a:t>。</a:t>
            </a:r>
          </a:p>
          <a:p>
            <a:pPr algn="just">
              <a:lnSpc>
                <a:spcPct val="130000"/>
              </a:lnSpc>
              <a:spcAft>
                <a:spcPts val="600"/>
              </a:spcAft>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除此之外，需要优化模型部署的分析过程，作为分析用户对商品倾向的过程中，不同的用户可能有不同的倾向，在大数据多任务的状况下，优化框架的执行流程是一件很重要的事，不能阻塞任务的分析过程。</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5102102" y="1696052"/>
            <a:ext cx="2060821" cy="2215991"/>
          </a:xfrm>
          <a:prstGeom prst="rect">
            <a:avLst/>
          </a:prstGeom>
          <a:noFill/>
        </p:spPr>
        <p:txBody>
          <a:bodyPr wrap="none" lIns="0" rtlCol="0">
            <a:spAutoFit/>
          </a:bodyPr>
          <a:lstStyle/>
          <a:p>
            <a:pPr algn="l"/>
            <a:r>
              <a:rPr kumimoji="1" lang="en-US" altLang="zh-CN" sz="13800" b="1" dirty="0">
                <a:gradFill>
                  <a:gsLst>
                    <a:gs pos="0">
                      <a:schemeClr val="accent3">
                        <a:lumMod val="60000"/>
                        <a:lumOff val="40000"/>
                      </a:schemeClr>
                    </a:gs>
                    <a:gs pos="100000">
                      <a:schemeClr val="accent3">
                        <a:lumMod val="20000"/>
                        <a:lumOff val="80000"/>
                        <a:alpha val="0"/>
                      </a:schemeClr>
                    </a:gs>
                  </a:gsLst>
                  <a:lin ang="5400000" scaled="1"/>
                </a:gradFill>
              </a:rPr>
              <a:t>04</a:t>
            </a:r>
            <a:endParaRPr kumimoji="1" lang="zh-CN" altLang="en-US" sz="13800" b="1" dirty="0">
              <a:gradFill>
                <a:gsLst>
                  <a:gs pos="0">
                    <a:schemeClr val="accent3">
                      <a:lumMod val="60000"/>
                      <a:lumOff val="40000"/>
                    </a:schemeClr>
                  </a:gs>
                  <a:gs pos="100000">
                    <a:schemeClr val="accent3">
                      <a:lumMod val="20000"/>
                      <a:lumOff val="80000"/>
                      <a:alpha val="0"/>
                    </a:schemeClr>
                  </a:gs>
                </a:gsLst>
                <a:lin ang="5400000" scaled="1"/>
              </a:gradFill>
            </a:endParaRPr>
          </a:p>
        </p:txBody>
      </p:sp>
      <p:sp>
        <p:nvSpPr>
          <p:cNvPr id="9" name="文本占位符 39"/>
          <p:cNvSpPr txBox="1"/>
          <p:nvPr/>
        </p:nvSpPr>
        <p:spPr>
          <a:xfrm>
            <a:off x="3078999" y="3028846"/>
            <a:ext cx="6034004" cy="883197"/>
          </a:xfrm>
          <a:prstGeom prst="rect">
            <a:avLst/>
          </a:prstGeom>
        </p:spPr>
        <p:txBody>
          <a:bodyPr lIns="0" tIns="0" rIns="0" bIns="0" anchor="ctr" anchorCtr="0">
            <a:normAutofit fontScale="97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kumimoji="1" lang="zh-CN" altLang="en-US" sz="6000" dirty="0">
                <a:solidFill>
                  <a:srgbClr val="297ED5"/>
                </a:solidFill>
                <a:sym typeface="+mn-ea"/>
              </a:rPr>
              <a:t>研究结论和展望</a:t>
            </a:r>
            <a:endParaRPr kumimoji="1" lang="zh-CN" altLang="en-US" sz="6000" b="1" dirty="0">
              <a:solidFill>
                <a:srgbClr val="297ED5"/>
              </a:solidFill>
              <a:sym typeface="+mn-ea"/>
            </a:endParaRPr>
          </a:p>
        </p:txBody>
      </p:sp>
      <p:sp>
        <p:nvSpPr>
          <p:cNvPr id="5" name="文本框 4"/>
          <p:cNvSpPr txBox="1"/>
          <p:nvPr/>
        </p:nvSpPr>
        <p:spPr>
          <a:xfrm>
            <a:off x="3078999" y="3836589"/>
            <a:ext cx="6034794" cy="322456"/>
          </a:xfrm>
          <a:prstGeom prst="rect">
            <a:avLst/>
          </a:prstGeom>
          <a:noFill/>
        </p:spPr>
        <p:txBody>
          <a:bodyPr wrap="square" lIns="0" tIns="0" rIns="0" bIns="0" rtlCol="0" anchor="ctr" anchorCtr="0">
            <a:normAutofit/>
          </a:bodyPr>
          <a:lstStyle/>
          <a:p>
            <a:pPr algn="dist">
              <a:buClrTx/>
              <a:buSzTx/>
              <a:buFontTx/>
            </a:pPr>
            <a:r>
              <a:rPr kumimoji="1" lang="en-US" altLang="zh-CN" sz="2000" dirty="0">
                <a:solidFill>
                  <a:schemeClr val="tx2"/>
                </a:solidFill>
                <a:sym typeface="+mn-ea"/>
              </a:rPr>
              <a:t>Conclusion and Outlook</a:t>
            </a:r>
            <a:endParaRPr kumimoji="1" lang="zh-CN" altLang="en-US" sz="2000" dirty="0">
              <a:solidFill>
                <a:schemeClr val="tx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研究结论和展望</a:t>
            </a:r>
          </a:p>
        </p:txBody>
      </p:sp>
      <p:sp>
        <p:nvSpPr>
          <p:cNvPr id="5" name="文本框 4"/>
          <p:cNvSpPr txBox="1"/>
          <p:nvPr/>
        </p:nvSpPr>
        <p:spPr>
          <a:xfrm>
            <a:off x="5683170" y="1057061"/>
            <a:ext cx="5620126" cy="5369373"/>
          </a:xfrm>
          <a:prstGeom prst="rect">
            <a:avLst/>
          </a:prstGeom>
          <a:noFill/>
        </p:spPr>
        <p:txBody>
          <a:bodyPr wrap="square" lIns="180000" tIns="180000" rIns="180000" bIns="180000" rtlCol="0">
            <a:spAutoFit/>
          </a:bodyPr>
          <a:lstStyle/>
          <a:p>
            <a:pPr algn="just">
              <a:lnSpc>
                <a:spcPct val="130000"/>
              </a:lnSpc>
              <a:spcAft>
                <a:spcPts val="600"/>
              </a:spcAft>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对于其他同样适用 GCN 的情感分类算法模型来说，大部分都使用了注意力机制，与 SDGCN 不同的是，大部分其他的使用 GCN 的情感分类算法模型来说，都是使用的多头注意力机制，对句子中的单词进行选择性的注意，其目的也是为了判断其情感极性，但是 SDGCN 还是在多种 GCN 算法模型中脱颖而出，主要原因是因为使用了双向注意力机制，其他的 GCN 算法模型是一个脱离式的注意力判定，而 双向注意力机制使用的是上下文到 Aspect 的线性判定，而且其他 GCN 算法模型的依赖结构大部分都是树状结构，其原因是脱离式的注意力判定更符合树的建立，但 GCN 是一个无向的算法模型，树型结构明显是一个有向的数据结构，这也是 SDGCN 所脱颖而出的一点</a:t>
            </a:r>
          </a:p>
        </p:txBody>
      </p:sp>
      <p:graphicFrame>
        <p:nvGraphicFramePr>
          <p:cNvPr id="4" name="图表 3">
            <a:extLst>
              <a:ext uri="{FF2B5EF4-FFF2-40B4-BE49-F238E27FC236}">
                <a16:creationId xmlns:a16="http://schemas.microsoft.com/office/drawing/2014/main" id="{AA3D1696-0D24-98E3-B4D5-3F2B276E59C6}"/>
              </a:ext>
            </a:extLst>
          </p:cNvPr>
          <p:cNvGraphicFramePr/>
          <p:nvPr>
            <p:extLst>
              <p:ext uri="{D42A27DB-BD31-4B8C-83A1-F6EECF244321}">
                <p14:modId xmlns:p14="http://schemas.microsoft.com/office/powerpoint/2010/main" val="4242685480"/>
              </p:ext>
            </p:extLst>
          </p:nvPr>
        </p:nvGraphicFramePr>
        <p:xfrm>
          <a:off x="96123" y="1566651"/>
          <a:ext cx="5587047" cy="3724698"/>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图片占位符 1"/>
          <p:cNvSpPr>
            <a:spLocks noGrp="1"/>
          </p:cNvSpPr>
          <p:nvPr>
            <p:ph type="pic" sz="quarter" idx="15"/>
          </p:nvPr>
        </p:nvSpPr>
        <p:spPr/>
      </p:sp>
      <p:pic>
        <p:nvPicPr>
          <p:cNvPr id="7" name="图片占位符 6" descr="图片包含 天空, 户外, 建筑物, 日落&#10;&#10;描述已自动生成"/>
          <p:cNvPicPr>
            <a:picLocks noGrp="1" noChangeAspect="1"/>
          </p:cNvPicPr>
          <p:nvPr/>
        </p:nvPicPr>
        <p:blipFill rotWithShape="1">
          <a:blip r:embed="rId2">
            <a:extLst>
              <a:ext uri="{28A0092B-C50C-407E-A947-70E740481C1C}">
                <a14:useLocalDpi xmlns:a14="http://schemas.microsoft.com/office/drawing/2010/main" val="0"/>
              </a:ext>
            </a:extLst>
          </a:blip>
          <a:srcRect l="30085" r="30085"/>
          <a:stretch>
            <a:fillRect/>
          </a:stretch>
        </p:blipFill>
        <p:spPr>
          <a:xfrm flipH="1">
            <a:off x="17062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pic>
      <p:sp>
        <p:nvSpPr>
          <p:cNvPr id="3" name="图片占位符 1"/>
          <p:cNvSpPr>
            <a:spLocks noGrp="1"/>
          </p:cNvSpPr>
          <p:nvPr/>
        </p:nvSpPr>
        <p:spPr>
          <a:xfrm flipH="1">
            <a:off x="17062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sp>
      <p:sp>
        <p:nvSpPr>
          <p:cNvPr id="4" name="图片占位符 1"/>
          <p:cNvSpPr>
            <a:spLocks noGrp="1"/>
          </p:cNvSpPr>
          <p:nvPr/>
        </p:nvSpPr>
        <p:spPr>
          <a:xfrm flipH="1">
            <a:off x="17062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sp>
      <p:sp>
        <p:nvSpPr>
          <p:cNvPr id="5" name="图片占位符 1"/>
          <p:cNvSpPr>
            <a:spLocks noGrp="1"/>
          </p:cNvSpPr>
          <p:nvPr/>
        </p:nvSpPr>
        <p:spPr>
          <a:xfrm flipH="1">
            <a:off x="17062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sp>
      <p:sp>
        <p:nvSpPr>
          <p:cNvPr id="6" name="文本框 5"/>
          <p:cNvSpPr txBox="1"/>
          <p:nvPr/>
        </p:nvSpPr>
        <p:spPr>
          <a:xfrm>
            <a:off x="5154613" y="1630680"/>
            <a:ext cx="6283325" cy="2660015"/>
          </a:xfrm>
          <a:prstGeom prst="rect">
            <a:avLst/>
          </a:prstGeom>
          <a:noFill/>
        </p:spPr>
        <p:txBody>
          <a:bodyPr wrap="none" lIns="180000" tIns="180000" rIns="180000" bIns="180000" rtlCol="0">
            <a:spAutoFit/>
          </a:bodyPr>
          <a:lstStyle/>
          <a:p>
            <a:pPr algn="just">
              <a:lnSpc>
                <a:spcPct val="130000"/>
              </a:lnSpc>
              <a:spcAft>
                <a:spcPts val="600"/>
              </a:spcAft>
            </a:pPr>
            <a:r>
              <a:rPr kumimoji="1" lang="en-US" altLang="zh-CN" sz="11500" dirty="0">
                <a:solidFill>
                  <a:srgbClr val="297ED5"/>
                </a:solidFill>
              </a:rPr>
              <a:t>THANKS</a:t>
            </a:r>
          </a:p>
        </p:txBody>
      </p:sp>
      <p:sp>
        <p:nvSpPr>
          <p:cNvPr id="9" name="文本占位符 34"/>
          <p:cNvSpPr txBox="1"/>
          <p:nvPr/>
        </p:nvSpPr>
        <p:spPr>
          <a:xfrm>
            <a:off x="3003550" y="4290928"/>
            <a:ext cx="10585450" cy="595123"/>
          </a:xfrm>
          <a:prstGeom prst="rect">
            <a:avLst/>
          </a:prstGeom>
        </p:spPr>
        <p:txBody>
          <a:bodyPr lIns="72000" tIns="0" rIns="72000" bIns="0" anchor="ctr"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1800" dirty="0">
                <a:solidFill>
                  <a:schemeClr val="tx1">
                    <a:lumMod val="75000"/>
                    <a:lumOff val="25000"/>
                  </a:schemeClr>
                </a:solidFill>
              </a:rPr>
              <a:t>答辩人：陈威       指导老师：刘进       时间：</a:t>
            </a:r>
            <a:r>
              <a:rPr lang="en-US" altLang="zh-CN" sz="1800" dirty="0">
                <a:solidFill>
                  <a:schemeClr val="tx1">
                    <a:lumMod val="75000"/>
                    <a:lumOff val="25000"/>
                  </a:schemeClr>
                </a:solidFill>
              </a:rPr>
              <a:t>2022</a:t>
            </a:r>
            <a:r>
              <a:rPr lang="en-GB" altLang="zh-CN" sz="1800" dirty="0">
                <a:solidFill>
                  <a:schemeClr val="tx1">
                    <a:lumMod val="75000"/>
                    <a:lumOff val="25000"/>
                  </a:schemeClr>
                </a:solidFill>
              </a:rPr>
              <a:t>.0</a:t>
            </a:r>
            <a:r>
              <a:rPr lang="en-US" altLang="en-GB" sz="1800" dirty="0">
                <a:solidFill>
                  <a:schemeClr val="tx1">
                    <a:lumMod val="75000"/>
                    <a:lumOff val="25000"/>
                  </a:schemeClr>
                </a:solidFill>
              </a:rPr>
              <a:t>5</a:t>
            </a:r>
            <a:r>
              <a:rPr lang="en-GB" altLang="zh-CN" sz="1800" dirty="0">
                <a:solidFill>
                  <a:schemeClr val="tx1">
                    <a:lumMod val="75000"/>
                    <a:lumOff val="25000"/>
                  </a:schemeClr>
                </a:solidFill>
              </a:rPr>
              <a:t>.</a:t>
            </a:r>
            <a:r>
              <a:rPr lang="en-US" altLang="en-GB" sz="1800" dirty="0">
                <a:solidFill>
                  <a:schemeClr val="tx1">
                    <a:lumMod val="75000"/>
                    <a:lumOff val="25000"/>
                  </a:schemeClr>
                </a:solidFill>
              </a:rPr>
              <a:t>1</a:t>
            </a:r>
            <a:r>
              <a:rPr lang="en-US" altLang="zh-CN" sz="1800" dirty="0">
                <a:solidFill>
                  <a:schemeClr val="tx1">
                    <a:lumMod val="75000"/>
                    <a:lumOff val="25000"/>
                  </a:schemeClr>
                </a:solidFill>
              </a:rPr>
              <a:t>6</a:t>
            </a:r>
            <a:endParaRPr lang="zh-CN" altLang="en-US" sz="1800" dirty="0">
              <a:solidFill>
                <a:schemeClr val="tx1">
                  <a:lumMod val="75000"/>
                  <a:lumOff val="25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6" descr="图片包含 天空, 户外, 建筑物, 日落&#10;&#10;描述已自动生成"/>
          <p:cNvPicPr>
            <a:picLocks noGrp="1" noChangeAspect="1"/>
          </p:cNvPicPr>
          <p:nvPr>
            <p:ph type="pic" sz="quarter" idx="15"/>
          </p:nvPr>
        </p:nvPicPr>
        <p:blipFill rotWithShape="1">
          <a:blip r:embed="rId2">
            <a:extLst>
              <a:ext uri="{28A0092B-C50C-407E-A947-70E740481C1C}">
                <a14:useLocalDpi xmlns:a14="http://schemas.microsoft.com/office/drawing/2010/main" val="0"/>
              </a:ext>
            </a:extLst>
          </a:blip>
          <a:srcRect l="30085" r="30085"/>
          <a:stretch>
            <a:fillRect/>
          </a:stretch>
        </p:blipFill>
        <p:spPr/>
      </p:pic>
      <p:sp>
        <p:nvSpPr>
          <p:cNvPr id="8" name="文本框 7"/>
          <p:cNvSpPr txBox="1"/>
          <p:nvPr/>
        </p:nvSpPr>
        <p:spPr>
          <a:xfrm>
            <a:off x="6096000" y="1777923"/>
            <a:ext cx="3351407" cy="338554"/>
          </a:xfrm>
          <a:prstGeom prst="rect">
            <a:avLst/>
          </a:prstGeom>
          <a:noFill/>
        </p:spPr>
        <p:txBody>
          <a:bodyPr wrap="square" lIns="0" rtlCol="0">
            <a:spAutoFit/>
          </a:bodyPr>
          <a:lstStyle/>
          <a:p>
            <a:pPr algn="dist"/>
            <a:r>
              <a:rPr kumimoji="1" lang="en-US" altLang="zh-CN" sz="1600" dirty="0">
                <a:solidFill>
                  <a:schemeClr val="tx2"/>
                </a:solidFill>
              </a:rPr>
              <a:t>Background and Purpose</a:t>
            </a:r>
            <a:endParaRPr kumimoji="1" lang="zh-CN" altLang="en-US" sz="1600" dirty="0">
              <a:solidFill>
                <a:schemeClr val="tx2"/>
              </a:solidFill>
            </a:endParaRPr>
          </a:p>
        </p:txBody>
      </p:sp>
      <p:sp>
        <p:nvSpPr>
          <p:cNvPr id="9" name="文本框 8"/>
          <p:cNvSpPr txBox="1"/>
          <p:nvPr/>
        </p:nvSpPr>
        <p:spPr>
          <a:xfrm>
            <a:off x="6152274" y="3092286"/>
            <a:ext cx="3295132" cy="337185"/>
          </a:xfrm>
          <a:prstGeom prst="rect">
            <a:avLst/>
          </a:prstGeom>
          <a:noFill/>
        </p:spPr>
        <p:txBody>
          <a:bodyPr wrap="square" lIns="0" rtlCol="0">
            <a:spAutoFit/>
          </a:bodyPr>
          <a:lstStyle>
            <a:defPPr>
              <a:defRPr lang="zh-CN"/>
            </a:defPPr>
            <a:lvl1pPr algn="dist">
              <a:defRPr kumimoji="1" sz="1600">
                <a:solidFill>
                  <a:schemeClr val="tx2"/>
                </a:solidFill>
              </a:defRPr>
            </a:lvl1pPr>
          </a:lstStyle>
          <a:p>
            <a:r>
              <a:rPr lang="en-US" altLang="en-GB" dirty="0"/>
              <a:t>P</a:t>
            </a:r>
            <a:r>
              <a:rPr lang="en-GB" altLang="zh-CN" dirty="0"/>
              <a:t>rinciple and Methods</a:t>
            </a:r>
            <a:endParaRPr lang="zh-CN" altLang="en-US" dirty="0"/>
          </a:p>
        </p:txBody>
      </p:sp>
      <p:sp>
        <p:nvSpPr>
          <p:cNvPr id="10" name="文本框 9"/>
          <p:cNvSpPr txBox="1"/>
          <p:nvPr/>
        </p:nvSpPr>
        <p:spPr>
          <a:xfrm>
            <a:off x="6152274" y="4449771"/>
            <a:ext cx="3295132" cy="337185"/>
          </a:xfrm>
          <a:prstGeom prst="rect">
            <a:avLst/>
          </a:prstGeom>
          <a:noFill/>
        </p:spPr>
        <p:txBody>
          <a:bodyPr wrap="square" lIns="0" rtlCol="0">
            <a:spAutoFit/>
          </a:bodyPr>
          <a:lstStyle>
            <a:defPPr>
              <a:defRPr lang="zh-CN"/>
            </a:defPPr>
            <a:lvl1pPr algn="dist">
              <a:defRPr kumimoji="1" sz="1600">
                <a:solidFill>
                  <a:schemeClr val="tx2"/>
                </a:solidFill>
              </a:defRPr>
            </a:lvl1pPr>
          </a:lstStyle>
          <a:p>
            <a:r>
              <a:rPr lang="en-US" altLang="en-GB" dirty="0"/>
              <a:t>I</a:t>
            </a:r>
            <a:r>
              <a:rPr lang="en-GB" altLang="zh-CN" dirty="0"/>
              <a:t>nsufficient and Discussion</a:t>
            </a:r>
            <a:endParaRPr lang="zh-CN" altLang="en-US" dirty="0"/>
          </a:p>
        </p:txBody>
      </p:sp>
      <p:sp>
        <p:nvSpPr>
          <p:cNvPr id="11" name="文本框 10"/>
          <p:cNvSpPr txBox="1"/>
          <p:nvPr/>
        </p:nvSpPr>
        <p:spPr>
          <a:xfrm>
            <a:off x="6152273" y="5795546"/>
            <a:ext cx="3295131" cy="338554"/>
          </a:xfrm>
          <a:prstGeom prst="rect">
            <a:avLst/>
          </a:prstGeom>
          <a:noFill/>
        </p:spPr>
        <p:txBody>
          <a:bodyPr wrap="square" lIns="0" rtlCol="0">
            <a:spAutoFit/>
          </a:bodyPr>
          <a:lstStyle>
            <a:defPPr>
              <a:defRPr lang="zh-CN"/>
            </a:defPPr>
            <a:lvl1pPr algn="dist">
              <a:defRPr kumimoji="1" sz="1600">
                <a:solidFill>
                  <a:schemeClr val="tx2"/>
                </a:solidFill>
              </a:defRPr>
            </a:lvl1pPr>
          </a:lstStyle>
          <a:p>
            <a:r>
              <a:rPr lang="en-GB" altLang="zh-CN" dirty="0"/>
              <a:t>Conclusion and Outlook</a:t>
            </a:r>
            <a:endParaRPr lang="zh-CN" altLang="en-US" dirty="0"/>
          </a:p>
        </p:txBody>
      </p:sp>
      <p:sp>
        <p:nvSpPr>
          <p:cNvPr id="12" name="文本框 11"/>
          <p:cNvSpPr txBox="1"/>
          <p:nvPr/>
        </p:nvSpPr>
        <p:spPr>
          <a:xfrm>
            <a:off x="5054706" y="1189592"/>
            <a:ext cx="898003" cy="615553"/>
          </a:xfrm>
          <a:prstGeom prst="rect">
            <a:avLst/>
          </a:prstGeom>
          <a:noFill/>
        </p:spPr>
        <p:txBody>
          <a:bodyPr wrap="none" tIns="0" bIns="0" rtlCol="0" anchor="b" anchorCtr="0">
            <a:spAutoFit/>
          </a:bodyPr>
          <a:lstStyle/>
          <a:p>
            <a:r>
              <a:rPr kumimoji="1" lang="en-US" altLang="zh-CN" sz="4000" dirty="0">
                <a:solidFill>
                  <a:schemeClr val="tx1">
                    <a:lumMod val="75000"/>
                    <a:lumOff val="25000"/>
                  </a:schemeClr>
                </a:solidFill>
              </a:rPr>
              <a:t>01.</a:t>
            </a:r>
            <a:endParaRPr kumimoji="1" lang="zh-CN" altLang="en-US" sz="4000" dirty="0">
              <a:solidFill>
                <a:schemeClr val="tx1">
                  <a:lumMod val="75000"/>
                  <a:lumOff val="25000"/>
                </a:schemeClr>
              </a:solidFill>
            </a:endParaRPr>
          </a:p>
        </p:txBody>
      </p:sp>
      <p:sp>
        <p:nvSpPr>
          <p:cNvPr id="13" name="文本占位符 27"/>
          <p:cNvSpPr txBox="1"/>
          <p:nvPr/>
        </p:nvSpPr>
        <p:spPr>
          <a:xfrm>
            <a:off x="6096000" y="1055557"/>
            <a:ext cx="5292725" cy="708025"/>
          </a:xfrm>
          <a:prstGeom prst="rect">
            <a:avLst/>
          </a:prstGeom>
        </p:spPr>
        <p:txBody>
          <a:bodyPr lIns="0" rIns="0" bIns="0" anchor="b" anchorCtr="0">
            <a:no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研究背景与意义</a:t>
            </a:r>
          </a:p>
        </p:txBody>
      </p:sp>
      <p:cxnSp>
        <p:nvCxnSpPr>
          <p:cNvPr id="14" name="直线连接符 13"/>
          <p:cNvCxnSpPr/>
          <p:nvPr/>
        </p:nvCxnSpPr>
        <p:spPr>
          <a:xfrm>
            <a:off x="5054706" y="1763582"/>
            <a:ext cx="6334019"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5054706" y="2525516"/>
            <a:ext cx="898003" cy="615553"/>
          </a:xfrm>
          <a:prstGeom prst="rect">
            <a:avLst/>
          </a:prstGeom>
          <a:noFill/>
        </p:spPr>
        <p:txBody>
          <a:bodyPr wrap="none" tIns="0" bIns="0" rtlCol="0" anchor="b" anchorCtr="0">
            <a:spAutoFit/>
          </a:bodyPr>
          <a:lstStyle/>
          <a:p>
            <a:r>
              <a:rPr kumimoji="1" lang="en-US" altLang="zh-CN" sz="4000" dirty="0">
                <a:solidFill>
                  <a:schemeClr val="tx1">
                    <a:lumMod val="75000"/>
                    <a:lumOff val="25000"/>
                  </a:schemeClr>
                </a:solidFill>
              </a:rPr>
              <a:t>02.</a:t>
            </a:r>
            <a:endParaRPr kumimoji="1" lang="zh-CN" altLang="en-US" sz="4000" dirty="0">
              <a:solidFill>
                <a:schemeClr val="tx1">
                  <a:lumMod val="75000"/>
                  <a:lumOff val="25000"/>
                </a:schemeClr>
              </a:solidFill>
            </a:endParaRPr>
          </a:p>
        </p:txBody>
      </p:sp>
      <p:sp>
        <p:nvSpPr>
          <p:cNvPr id="16" name="文本占位符 27"/>
          <p:cNvSpPr txBox="1"/>
          <p:nvPr/>
        </p:nvSpPr>
        <p:spPr>
          <a:xfrm>
            <a:off x="6096000" y="2391481"/>
            <a:ext cx="5292725" cy="708025"/>
          </a:xfrm>
          <a:prstGeom prst="rect">
            <a:avLst/>
          </a:prstGeom>
        </p:spPr>
        <p:txBody>
          <a:bodyPr lIns="0" rIns="0" bIns="0" anchor="b" anchorCtr="0">
            <a:no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研究原理与方法</a:t>
            </a:r>
          </a:p>
        </p:txBody>
      </p:sp>
      <p:cxnSp>
        <p:nvCxnSpPr>
          <p:cNvPr id="17" name="直线连接符 16"/>
          <p:cNvCxnSpPr/>
          <p:nvPr/>
        </p:nvCxnSpPr>
        <p:spPr>
          <a:xfrm>
            <a:off x="5054706" y="3099506"/>
            <a:ext cx="6334019"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5054706" y="3861440"/>
            <a:ext cx="898003" cy="615553"/>
          </a:xfrm>
          <a:prstGeom prst="rect">
            <a:avLst/>
          </a:prstGeom>
          <a:noFill/>
        </p:spPr>
        <p:txBody>
          <a:bodyPr wrap="none" tIns="0" bIns="0" rtlCol="0" anchor="b" anchorCtr="0">
            <a:spAutoFit/>
          </a:bodyPr>
          <a:lstStyle/>
          <a:p>
            <a:r>
              <a:rPr kumimoji="1" lang="en-US" altLang="zh-CN" sz="4000" dirty="0">
                <a:solidFill>
                  <a:schemeClr val="tx1">
                    <a:lumMod val="75000"/>
                    <a:lumOff val="25000"/>
                  </a:schemeClr>
                </a:solidFill>
              </a:rPr>
              <a:t>03.</a:t>
            </a:r>
            <a:endParaRPr kumimoji="1" lang="zh-CN" altLang="en-US" sz="4000" dirty="0">
              <a:solidFill>
                <a:schemeClr val="tx1">
                  <a:lumMod val="75000"/>
                  <a:lumOff val="25000"/>
                </a:schemeClr>
              </a:solidFill>
            </a:endParaRPr>
          </a:p>
        </p:txBody>
      </p:sp>
      <p:sp>
        <p:nvSpPr>
          <p:cNvPr id="19" name="文本占位符 27"/>
          <p:cNvSpPr txBox="1"/>
          <p:nvPr/>
        </p:nvSpPr>
        <p:spPr>
          <a:xfrm>
            <a:off x="6096000" y="3727405"/>
            <a:ext cx="5292725" cy="708025"/>
          </a:xfrm>
          <a:prstGeom prst="rect">
            <a:avLst/>
          </a:prstGeom>
        </p:spPr>
        <p:txBody>
          <a:bodyPr lIns="0" rIns="0" bIns="0" anchor="b" anchorCtr="0">
            <a:no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研究不足与讨论</a:t>
            </a:r>
          </a:p>
        </p:txBody>
      </p:sp>
      <p:cxnSp>
        <p:nvCxnSpPr>
          <p:cNvPr id="20" name="直线连接符 19"/>
          <p:cNvCxnSpPr/>
          <p:nvPr/>
        </p:nvCxnSpPr>
        <p:spPr>
          <a:xfrm>
            <a:off x="5054706" y="4435430"/>
            <a:ext cx="6334019"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54706" y="5197364"/>
            <a:ext cx="898003" cy="615553"/>
          </a:xfrm>
          <a:prstGeom prst="rect">
            <a:avLst/>
          </a:prstGeom>
          <a:noFill/>
        </p:spPr>
        <p:txBody>
          <a:bodyPr wrap="none" tIns="0" bIns="0" rtlCol="0" anchor="b" anchorCtr="0">
            <a:spAutoFit/>
          </a:bodyPr>
          <a:lstStyle/>
          <a:p>
            <a:r>
              <a:rPr kumimoji="1" lang="en-US" altLang="zh-CN" sz="4000" dirty="0">
                <a:solidFill>
                  <a:schemeClr val="tx1">
                    <a:lumMod val="75000"/>
                    <a:lumOff val="25000"/>
                  </a:schemeClr>
                </a:solidFill>
              </a:rPr>
              <a:t>04.</a:t>
            </a:r>
            <a:endParaRPr kumimoji="1" lang="zh-CN" altLang="en-US" sz="4000" dirty="0">
              <a:solidFill>
                <a:schemeClr val="tx1">
                  <a:lumMod val="75000"/>
                  <a:lumOff val="25000"/>
                </a:schemeClr>
              </a:solidFill>
            </a:endParaRPr>
          </a:p>
        </p:txBody>
      </p:sp>
      <p:sp>
        <p:nvSpPr>
          <p:cNvPr id="22" name="文本占位符 27"/>
          <p:cNvSpPr txBox="1"/>
          <p:nvPr/>
        </p:nvSpPr>
        <p:spPr>
          <a:xfrm>
            <a:off x="6096000" y="5063329"/>
            <a:ext cx="5292725" cy="708025"/>
          </a:xfrm>
          <a:prstGeom prst="rect">
            <a:avLst/>
          </a:prstGeom>
        </p:spPr>
        <p:txBody>
          <a:bodyPr lIns="0" rIns="0" bIns="0" anchor="b" anchorCtr="0">
            <a:no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研究结论和展望</a:t>
            </a:r>
          </a:p>
        </p:txBody>
      </p:sp>
      <p:cxnSp>
        <p:nvCxnSpPr>
          <p:cNvPr id="23" name="直线连接符 22"/>
          <p:cNvCxnSpPr/>
          <p:nvPr/>
        </p:nvCxnSpPr>
        <p:spPr>
          <a:xfrm>
            <a:off x="5054706" y="5771354"/>
            <a:ext cx="6334019"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5102102" y="1696052"/>
            <a:ext cx="2060821" cy="2215991"/>
          </a:xfrm>
          <a:prstGeom prst="rect">
            <a:avLst/>
          </a:prstGeom>
          <a:noFill/>
        </p:spPr>
        <p:txBody>
          <a:bodyPr wrap="none" lIns="0" rtlCol="0">
            <a:spAutoFit/>
          </a:bodyPr>
          <a:lstStyle/>
          <a:p>
            <a:pPr algn="l"/>
            <a:r>
              <a:rPr kumimoji="1" lang="en-US" altLang="zh-CN" sz="13800" b="1" dirty="0">
                <a:gradFill>
                  <a:gsLst>
                    <a:gs pos="0">
                      <a:schemeClr val="accent3">
                        <a:lumMod val="60000"/>
                        <a:lumOff val="40000"/>
                      </a:schemeClr>
                    </a:gs>
                    <a:gs pos="100000">
                      <a:schemeClr val="accent3">
                        <a:lumMod val="20000"/>
                        <a:lumOff val="80000"/>
                        <a:alpha val="0"/>
                      </a:schemeClr>
                    </a:gs>
                  </a:gsLst>
                  <a:lin ang="5400000" scaled="1"/>
                </a:gradFill>
              </a:rPr>
              <a:t>01</a:t>
            </a:r>
            <a:endParaRPr kumimoji="1" lang="zh-CN" altLang="en-US" sz="13800" b="1" dirty="0">
              <a:gradFill>
                <a:gsLst>
                  <a:gs pos="0">
                    <a:schemeClr val="accent3">
                      <a:lumMod val="60000"/>
                      <a:lumOff val="40000"/>
                    </a:schemeClr>
                  </a:gs>
                  <a:gs pos="100000">
                    <a:schemeClr val="accent3">
                      <a:lumMod val="20000"/>
                      <a:lumOff val="80000"/>
                      <a:alpha val="0"/>
                    </a:schemeClr>
                  </a:gs>
                </a:gsLst>
                <a:lin ang="5400000" scaled="1"/>
              </a:gradFill>
            </a:endParaRPr>
          </a:p>
        </p:txBody>
      </p:sp>
      <p:sp>
        <p:nvSpPr>
          <p:cNvPr id="9" name="文本占位符 39"/>
          <p:cNvSpPr txBox="1"/>
          <p:nvPr/>
        </p:nvSpPr>
        <p:spPr>
          <a:xfrm>
            <a:off x="3078999" y="3028846"/>
            <a:ext cx="6034004" cy="883197"/>
          </a:xfrm>
          <a:prstGeom prst="rect">
            <a:avLst/>
          </a:prstGeom>
        </p:spPr>
        <p:txBody>
          <a:bodyPr lIns="0" tIns="0" rIns="0" bIns="0" anchor="ctr" anchorCtr="0">
            <a:normAutofit fontScale="97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kumimoji="1" lang="zh-CN" altLang="en-US" sz="6000" dirty="0">
                <a:solidFill>
                  <a:srgbClr val="297ED5"/>
                </a:solidFill>
                <a:sym typeface="+mn-ea"/>
              </a:rPr>
              <a:t>研究背景与意义</a:t>
            </a:r>
            <a:endParaRPr kumimoji="1" lang="zh-CN" altLang="en-US" sz="6000" b="1" dirty="0">
              <a:solidFill>
                <a:srgbClr val="297ED5"/>
              </a:solidFill>
              <a:sym typeface="+mn-ea"/>
            </a:endParaRPr>
          </a:p>
        </p:txBody>
      </p:sp>
      <p:sp>
        <p:nvSpPr>
          <p:cNvPr id="83" name="文本框 82"/>
          <p:cNvSpPr txBox="1"/>
          <p:nvPr/>
        </p:nvSpPr>
        <p:spPr>
          <a:xfrm>
            <a:off x="3078999" y="3836589"/>
            <a:ext cx="6034794" cy="322456"/>
          </a:xfrm>
          <a:prstGeom prst="rect">
            <a:avLst/>
          </a:prstGeom>
          <a:noFill/>
        </p:spPr>
        <p:txBody>
          <a:bodyPr wrap="square" lIns="0" tIns="0" rIns="0" bIns="0" rtlCol="0" anchor="ctr" anchorCtr="0">
            <a:normAutofit/>
          </a:bodyPr>
          <a:lstStyle/>
          <a:p>
            <a:pPr algn="dist"/>
            <a:r>
              <a:rPr kumimoji="1" lang="en-US" altLang="zh-CN" sz="2000" dirty="0">
                <a:solidFill>
                  <a:schemeClr val="tx2"/>
                </a:solidFill>
                <a:sym typeface="+mn-ea"/>
              </a:rPr>
              <a:t>Background and Purpose</a:t>
            </a:r>
            <a:endParaRPr kumimoji="1" lang="zh-CN" altLang="en-US" sz="2000" dirty="0">
              <a:solidFill>
                <a:schemeClr val="tx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dirty="0">
                <a:solidFill>
                  <a:srgbClr val="297ED5"/>
                </a:solidFill>
                <a:sym typeface="+mn-ea"/>
              </a:rPr>
              <a:t>研究背景与意义</a:t>
            </a:r>
          </a:p>
        </p:txBody>
      </p:sp>
      <p:sp>
        <p:nvSpPr>
          <p:cNvPr id="3" name="文本占位符 2"/>
          <p:cNvSpPr>
            <a:spLocks noGrp="1"/>
          </p:cNvSpPr>
          <p:nvPr>
            <p:ph type="body" sz="quarter" idx="4294967295"/>
          </p:nvPr>
        </p:nvSpPr>
        <p:spPr>
          <a:xfrm>
            <a:off x="2754775" y="1880566"/>
            <a:ext cx="8633949" cy="763137"/>
          </a:xfrm>
        </p:spPr>
        <p:txBody>
          <a:bodyPr>
            <a:normAutofit fontScale="90000"/>
          </a:bodyPr>
          <a:lstStyle/>
          <a:p>
            <a:pPr marL="0" indent="0" algn="just">
              <a:lnSpc>
                <a:spcPct val="140000"/>
              </a:lnSpc>
              <a:spcBef>
                <a:spcPts val="0"/>
              </a:spcBef>
              <a:spcAft>
                <a:spcPts val="600"/>
              </a:spcAft>
              <a:buNone/>
            </a:pPr>
            <a:r>
              <a:rPr kumimoji="1" lang="zh-CN" altLang="en-US" sz="1800" dirty="0">
                <a:solidFill>
                  <a:schemeClr val="tx1">
                    <a:lumMod val="75000"/>
                    <a:lumOff val="25000"/>
                  </a:schemeClr>
                </a:solidFill>
              </a:rPr>
              <a:t>如今的手机等个人终端的飞速发展让人们可以更加容易的去在网络上表达自己的评价，这样的情况也让大数据分析的风潮逐渐火热，在这样的背景下，文本分析也是重点之一。</a:t>
            </a:r>
          </a:p>
        </p:txBody>
      </p:sp>
      <p:sp>
        <p:nvSpPr>
          <p:cNvPr id="4" name="椭圆 3"/>
          <p:cNvSpPr/>
          <p:nvPr/>
        </p:nvSpPr>
        <p:spPr>
          <a:xfrm>
            <a:off x="-1954161" y="1781949"/>
            <a:ext cx="3908322" cy="3908322"/>
          </a:xfrm>
          <a:prstGeom prst="ellipse">
            <a:avLst/>
          </a:prstGeom>
          <a:solidFill>
            <a:schemeClr val="bg1"/>
          </a:solidFill>
          <a:ln>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pic>
        <p:nvPicPr>
          <p:cNvPr id="51" name="图形 50"/>
          <p:cNvPicPr>
            <a:picLocks noChangeAspect="1"/>
          </p:cNvPicPr>
          <p:nvPr/>
        </p:nvPicPr>
        <p:blipFill>
          <a:blip r:embed="rId2">
            <a:alphaModFix amt="10000"/>
            <a:extLst>
              <a:ext uri="{96DAC541-7B7A-43D3-8B79-37D633B846F1}">
                <asvg:svgBlip xmlns:asvg="http://schemas.microsoft.com/office/drawing/2016/SVG/main" r:embed="rId3"/>
              </a:ext>
            </a:extLst>
          </a:blip>
          <a:stretch>
            <a:fillRect/>
          </a:stretch>
        </p:blipFill>
        <p:spPr>
          <a:xfrm>
            <a:off x="581329" y="2800087"/>
            <a:ext cx="952500" cy="952500"/>
          </a:xfrm>
          <a:prstGeom prst="rect">
            <a:avLst/>
          </a:prstGeom>
        </p:spPr>
      </p:pic>
      <p:sp>
        <p:nvSpPr>
          <p:cNvPr id="5" name="椭圆 4"/>
          <p:cNvSpPr/>
          <p:nvPr/>
        </p:nvSpPr>
        <p:spPr>
          <a:xfrm>
            <a:off x="-2249129" y="1486981"/>
            <a:ext cx="4498258" cy="4498258"/>
          </a:xfrm>
          <a:prstGeom prst="ellipse">
            <a:avLst/>
          </a:prstGeom>
          <a:noFill/>
          <a:ln>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grpSp>
        <p:nvGrpSpPr>
          <p:cNvPr id="28" name="组合 27"/>
          <p:cNvGrpSpPr/>
          <p:nvPr/>
        </p:nvGrpSpPr>
        <p:grpSpPr>
          <a:xfrm>
            <a:off x="1780960" y="1667981"/>
            <a:ext cx="763137" cy="763137"/>
            <a:chOff x="1780960" y="1564071"/>
            <a:chExt cx="763137" cy="763137"/>
          </a:xfrm>
        </p:grpSpPr>
        <p:sp>
          <p:nvSpPr>
            <p:cNvPr id="7" name="椭圆 6"/>
            <p:cNvSpPr/>
            <p:nvPr/>
          </p:nvSpPr>
          <p:spPr>
            <a:xfrm>
              <a:off x="1780960" y="1564071"/>
              <a:ext cx="763137" cy="7631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5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8" name="椭圆 7"/>
            <p:cNvSpPr/>
            <p:nvPr/>
          </p:nvSpPr>
          <p:spPr>
            <a:xfrm>
              <a:off x="1868103" y="1651215"/>
              <a:ext cx="588850" cy="5888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lnSpc>
                  <a:spcPct val="130000"/>
                </a:lnSpc>
              </a:pPr>
              <a:endParaRPr kumimoji="1" lang="zh-CN" altLang="en-US" sz="3600" dirty="0">
                <a:solidFill>
                  <a:schemeClr val="tx1">
                    <a:lumMod val="75000"/>
                    <a:lumOff val="25000"/>
                  </a:schemeClr>
                </a:solidFill>
              </a:endParaRPr>
            </a:p>
          </p:txBody>
        </p:sp>
        <p:sp>
          <p:nvSpPr>
            <p:cNvPr id="9" name="文本占位符 2"/>
            <p:cNvSpPr txBox="1"/>
            <p:nvPr/>
          </p:nvSpPr>
          <p:spPr>
            <a:xfrm>
              <a:off x="1882391" y="1706168"/>
              <a:ext cx="588849" cy="548185"/>
            </a:xfrm>
            <a:prstGeom prst="rect">
              <a:avLst/>
            </a:prstGeom>
          </p:spPr>
          <p:txBody>
            <a:bodyPr vert="horz" lIns="0" tIns="0" rIns="0" bIns="72000" rtlCol="0" anchor="ctr" anchorCtr="0">
              <a:normAutofit fontScale="92500" lnSpcReduction="20000"/>
            </a:bodyPr>
            <a:lstStyle>
              <a:lvl1pPr marL="0" indent="0" algn="l" defTabSz="914400" rtl="0" eaLnBrk="1" latinLnBrk="0" hangingPunct="1">
                <a:lnSpc>
                  <a:spcPct val="130000"/>
                </a:lnSpc>
                <a:spcBef>
                  <a:spcPts val="0"/>
                </a:spcBef>
                <a:buFont typeface="Arial" panose="020B0604020202020204" pitchFamily="34" charset="0"/>
                <a:buNone/>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b="1" dirty="0"/>
                <a:t>1</a:t>
              </a:r>
              <a:endParaRPr kumimoji="1" lang="zh-CN" altLang="en-US" sz="3200" b="1" dirty="0"/>
            </a:p>
          </p:txBody>
        </p:sp>
      </p:grpSp>
      <p:sp>
        <p:nvSpPr>
          <p:cNvPr id="19" name="文本占位符 2"/>
          <p:cNvSpPr txBox="1"/>
          <p:nvPr/>
        </p:nvSpPr>
        <p:spPr>
          <a:xfrm>
            <a:off x="2754775" y="2938129"/>
            <a:ext cx="8633949" cy="1565624"/>
          </a:xfrm>
          <a:prstGeom prst="rect">
            <a:avLst/>
          </a:prstGeom>
        </p:spPr>
        <p:txBody>
          <a:bodyPr vert="horz" lIns="0" tIns="45720" rIns="91440" bIns="45720" rtlCol="0">
            <a:normAutofit/>
          </a:bodyPr>
          <a:lstStyle>
            <a:lvl1pPr marL="0" indent="0" algn="l" defTabSz="914400" rtl="0" eaLnBrk="1" latinLnBrk="0" hangingPunct="1">
              <a:lnSpc>
                <a:spcPct val="130000"/>
              </a:lnSpc>
              <a:spcBef>
                <a:spcPts val="0"/>
              </a:spcBef>
              <a:buFont typeface="Arial" panose="020B0604020202020204" pitchFamily="34" charset="0"/>
              <a:buNone/>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kumimoji="1" lang="zh-CN" altLang="en-US"/>
          </a:p>
        </p:txBody>
      </p:sp>
      <p:grpSp>
        <p:nvGrpSpPr>
          <p:cNvPr id="29" name="组合 28"/>
          <p:cNvGrpSpPr/>
          <p:nvPr/>
        </p:nvGrpSpPr>
        <p:grpSpPr>
          <a:xfrm>
            <a:off x="2373205" y="3339372"/>
            <a:ext cx="763137" cy="763137"/>
            <a:chOff x="2373205" y="3235462"/>
            <a:chExt cx="763137" cy="763137"/>
          </a:xfrm>
        </p:grpSpPr>
        <p:sp>
          <p:nvSpPr>
            <p:cNvPr id="20" name="椭圆 19"/>
            <p:cNvSpPr/>
            <p:nvPr/>
          </p:nvSpPr>
          <p:spPr>
            <a:xfrm>
              <a:off x="2373205" y="3235462"/>
              <a:ext cx="763137" cy="7631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5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22" name="椭圆 21"/>
            <p:cNvSpPr/>
            <p:nvPr/>
          </p:nvSpPr>
          <p:spPr>
            <a:xfrm>
              <a:off x="2460348" y="3322606"/>
              <a:ext cx="588850" cy="5888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lnSpc>
                  <a:spcPct val="130000"/>
                </a:lnSpc>
              </a:pPr>
              <a:endParaRPr kumimoji="1" lang="zh-CN" altLang="en-US" sz="3600" dirty="0">
                <a:solidFill>
                  <a:schemeClr val="tx1">
                    <a:lumMod val="75000"/>
                    <a:lumOff val="25000"/>
                  </a:schemeClr>
                </a:solidFill>
              </a:endParaRPr>
            </a:p>
          </p:txBody>
        </p:sp>
        <p:sp>
          <p:nvSpPr>
            <p:cNvPr id="21" name="文本占位符 2"/>
            <p:cNvSpPr txBox="1"/>
            <p:nvPr/>
          </p:nvSpPr>
          <p:spPr>
            <a:xfrm>
              <a:off x="2474636" y="3377559"/>
              <a:ext cx="588849" cy="548185"/>
            </a:xfrm>
            <a:prstGeom prst="rect">
              <a:avLst/>
            </a:prstGeom>
          </p:spPr>
          <p:txBody>
            <a:bodyPr vert="horz" lIns="0" tIns="0" rIns="0" bIns="72000" rtlCol="0" anchor="ctr" anchorCtr="0">
              <a:normAutofit fontScale="92500" lnSpcReduction="20000"/>
            </a:bodyPr>
            <a:lstStyle>
              <a:lvl1pPr marL="0" indent="0" algn="l" defTabSz="914400" rtl="0" eaLnBrk="1" latinLnBrk="0" hangingPunct="1">
                <a:lnSpc>
                  <a:spcPct val="130000"/>
                </a:lnSpc>
                <a:spcBef>
                  <a:spcPts val="0"/>
                </a:spcBef>
                <a:buFont typeface="Arial" panose="020B0604020202020204" pitchFamily="34" charset="0"/>
                <a:buNone/>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b="1" dirty="0"/>
                <a:t>2</a:t>
              </a:r>
              <a:endParaRPr kumimoji="1" lang="zh-CN" altLang="en-US" sz="3200" b="1" dirty="0"/>
            </a:p>
          </p:txBody>
        </p:sp>
      </p:grpSp>
      <p:grpSp>
        <p:nvGrpSpPr>
          <p:cNvPr id="30" name="组合 29"/>
          <p:cNvGrpSpPr/>
          <p:nvPr/>
        </p:nvGrpSpPr>
        <p:grpSpPr>
          <a:xfrm>
            <a:off x="1780960" y="5140962"/>
            <a:ext cx="763137" cy="763137"/>
            <a:chOff x="1780960" y="5038311"/>
            <a:chExt cx="763137" cy="763137"/>
          </a:xfrm>
        </p:grpSpPr>
        <p:sp>
          <p:nvSpPr>
            <p:cNvPr id="24" name="椭圆 23"/>
            <p:cNvSpPr/>
            <p:nvPr/>
          </p:nvSpPr>
          <p:spPr>
            <a:xfrm>
              <a:off x="1780960" y="5038311"/>
              <a:ext cx="763137" cy="7631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5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25" name="椭圆 24"/>
            <p:cNvSpPr/>
            <p:nvPr/>
          </p:nvSpPr>
          <p:spPr>
            <a:xfrm>
              <a:off x="1868103" y="5125455"/>
              <a:ext cx="588850" cy="5888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lnSpc>
                  <a:spcPct val="130000"/>
                </a:lnSpc>
              </a:pPr>
              <a:endParaRPr kumimoji="1" lang="zh-CN" altLang="en-US" sz="3600" dirty="0">
                <a:solidFill>
                  <a:schemeClr val="tx1">
                    <a:lumMod val="75000"/>
                    <a:lumOff val="25000"/>
                  </a:schemeClr>
                </a:solidFill>
              </a:endParaRPr>
            </a:p>
          </p:txBody>
        </p:sp>
        <p:sp>
          <p:nvSpPr>
            <p:cNvPr id="26" name="文本占位符 2"/>
            <p:cNvSpPr txBox="1"/>
            <p:nvPr/>
          </p:nvSpPr>
          <p:spPr>
            <a:xfrm>
              <a:off x="1882391" y="5180408"/>
              <a:ext cx="588849" cy="548185"/>
            </a:xfrm>
            <a:prstGeom prst="rect">
              <a:avLst/>
            </a:prstGeom>
          </p:spPr>
          <p:txBody>
            <a:bodyPr vert="horz" lIns="0" tIns="0" rIns="0" bIns="72000" rtlCol="0" anchor="ctr" anchorCtr="0">
              <a:normAutofit fontScale="92500" lnSpcReduction="20000"/>
            </a:bodyPr>
            <a:lstStyle>
              <a:lvl1pPr marL="0" indent="0" algn="l" defTabSz="914400" rtl="0" eaLnBrk="1" latinLnBrk="0" hangingPunct="1">
                <a:lnSpc>
                  <a:spcPct val="130000"/>
                </a:lnSpc>
                <a:spcBef>
                  <a:spcPts val="0"/>
                </a:spcBef>
                <a:buFont typeface="Arial" panose="020B0604020202020204" pitchFamily="34" charset="0"/>
                <a:buNone/>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b="1" dirty="0"/>
                <a:t>3</a:t>
              </a:r>
              <a:endParaRPr kumimoji="1" lang="zh-CN" altLang="en-US" sz="3200" b="1" dirty="0"/>
            </a:p>
          </p:txBody>
        </p:sp>
      </p:grpSp>
      <p:sp>
        <p:nvSpPr>
          <p:cNvPr id="31" name="文本占位符 2"/>
          <p:cNvSpPr txBox="1"/>
          <p:nvPr/>
        </p:nvSpPr>
        <p:spPr>
          <a:xfrm>
            <a:off x="-139700" y="2138045"/>
            <a:ext cx="1188720" cy="2581910"/>
          </a:xfrm>
          <a:prstGeom prst="rect">
            <a:avLst/>
          </a:prstGeom>
        </p:spPr>
        <p:txBody>
          <a:bodyPr vert="horz" lIns="0" tIns="45720" rIns="0" bIns="45720" rtlCol="0">
            <a:normAutofit fontScale="87500" lnSpcReduction="10000"/>
          </a:bodyPr>
          <a:lstStyle>
            <a:lvl1pPr marL="0" indent="0" algn="l" defTabSz="914400" rtl="0" eaLnBrk="1" latinLnBrk="0" hangingPunct="1">
              <a:lnSpc>
                <a:spcPct val="130000"/>
              </a:lnSpc>
              <a:spcBef>
                <a:spcPts val="0"/>
              </a:spcBef>
              <a:buFont typeface="Arial" panose="020B0604020202020204" pitchFamily="34" charset="0"/>
              <a:buNone/>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10000"/>
              </a:lnSpc>
            </a:pPr>
            <a:r>
              <a:rPr kumimoji="1" lang="zh-CN" altLang="en-US" sz="3600" b="1" dirty="0">
                <a:solidFill>
                  <a:schemeClr val="accent2"/>
                </a:solidFill>
              </a:rPr>
              <a:t>背</a:t>
            </a:r>
          </a:p>
          <a:p>
            <a:pPr algn="ctr">
              <a:lnSpc>
                <a:spcPct val="110000"/>
              </a:lnSpc>
            </a:pPr>
            <a:r>
              <a:rPr kumimoji="1" lang="zh-CN" altLang="en-US" sz="3600" b="1" dirty="0">
                <a:solidFill>
                  <a:schemeClr val="accent2"/>
                </a:solidFill>
              </a:rPr>
              <a:t>景</a:t>
            </a:r>
          </a:p>
          <a:p>
            <a:pPr algn="ctr">
              <a:lnSpc>
                <a:spcPct val="110000"/>
              </a:lnSpc>
            </a:pPr>
            <a:r>
              <a:rPr kumimoji="1" lang="en-US" altLang="zh-CN" sz="3600" b="1" dirty="0">
                <a:solidFill>
                  <a:schemeClr val="accent2"/>
                </a:solidFill>
              </a:rPr>
              <a:t>&amp;</a:t>
            </a:r>
          </a:p>
          <a:p>
            <a:pPr algn="ctr">
              <a:lnSpc>
                <a:spcPct val="110000"/>
              </a:lnSpc>
            </a:pPr>
            <a:r>
              <a:rPr kumimoji="1" lang="zh-CN" altLang="en-US" sz="3600" b="1" dirty="0">
                <a:solidFill>
                  <a:schemeClr val="accent2"/>
                </a:solidFill>
              </a:rPr>
              <a:t>意</a:t>
            </a:r>
          </a:p>
          <a:p>
            <a:pPr algn="ctr">
              <a:lnSpc>
                <a:spcPct val="110000"/>
              </a:lnSpc>
            </a:pPr>
            <a:r>
              <a:rPr kumimoji="1" lang="zh-CN" altLang="en-US" sz="3600" b="1" dirty="0">
                <a:solidFill>
                  <a:schemeClr val="accent2"/>
                </a:solidFill>
              </a:rPr>
              <a:t>义</a:t>
            </a:r>
          </a:p>
        </p:txBody>
      </p:sp>
      <p:cxnSp>
        <p:nvCxnSpPr>
          <p:cNvPr id="36" name="直线连接符 35"/>
          <p:cNvCxnSpPr/>
          <p:nvPr/>
        </p:nvCxnSpPr>
        <p:spPr>
          <a:xfrm flipH="1">
            <a:off x="2754775" y="2822015"/>
            <a:ext cx="8633950" cy="0"/>
          </a:xfrm>
          <a:prstGeom prst="line">
            <a:avLst/>
          </a:prstGeom>
          <a:ln w="6350">
            <a:solidFill>
              <a:schemeClr val="accent2"/>
            </a:solidFill>
          </a:ln>
          <a:effectLst/>
        </p:spPr>
        <p:style>
          <a:lnRef idx="1">
            <a:schemeClr val="accent1"/>
          </a:lnRef>
          <a:fillRef idx="0">
            <a:schemeClr val="accent1"/>
          </a:fillRef>
          <a:effectRef idx="0">
            <a:schemeClr val="accent1"/>
          </a:effectRef>
          <a:fontRef idx="minor">
            <a:schemeClr val="tx1"/>
          </a:fontRef>
        </p:style>
      </p:cxnSp>
      <p:cxnSp>
        <p:nvCxnSpPr>
          <p:cNvPr id="39" name="直线连接符 38"/>
          <p:cNvCxnSpPr/>
          <p:nvPr/>
        </p:nvCxnSpPr>
        <p:spPr>
          <a:xfrm flipH="1">
            <a:off x="2754775" y="4608141"/>
            <a:ext cx="8633950" cy="0"/>
          </a:xfrm>
          <a:prstGeom prst="line">
            <a:avLst/>
          </a:prstGeom>
          <a:ln w="6350">
            <a:solidFill>
              <a:schemeClr val="accent2"/>
            </a:solidFill>
          </a:ln>
          <a:effectLst/>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a:off x="2754773" y="1324529"/>
            <a:ext cx="8633948" cy="497316"/>
          </a:xfrm>
          <a:prstGeom prst="rect">
            <a:avLst/>
          </a:prstGeom>
          <a:noFill/>
        </p:spPr>
        <p:txBody>
          <a:bodyPr wrap="square" lIns="0" rIns="0" rtlCol="0" anchor="ctr" anchorCtr="0">
            <a:normAutofit/>
          </a:bodyPr>
          <a:lstStyle/>
          <a:p>
            <a:pPr>
              <a:lnSpc>
                <a:spcPct val="120000"/>
              </a:lnSpc>
            </a:pPr>
            <a:r>
              <a:rPr kumimoji="1" lang="zh-CN" altLang="en-US" sz="2400" b="1" dirty="0">
                <a:solidFill>
                  <a:schemeClr val="accent2"/>
                </a:solidFill>
              </a:rPr>
              <a:t>大数据时代</a:t>
            </a:r>
          </a:p>
        </p:txBody>
      </p:sp>
      <p:cxnSp>
        <p:nvCxnSpPr>
          <p:cNvPr id="42" name="直线连接符 41"/>
          <p:cNvCxnSpPr/>
          <p:nvPr/>
        </p:nvCxnSpPr>
        <p:spPr>
          <a:xfrm>
            <a:off x="2754773" y="1836994"/>
            <a:ext cx="478971" cy="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3329337" y="3107383"/>
            <a:ext cx="8059388" cy="497316"/>
          </a:xfrm>
          <a:prstGeom prst="rect">
            <a:avLst/>
          </a:prstGeom>
          <a:noFill/>
        </p:spPr>
        <p:txBody>
          <a:bodyPr wrap="square" lIns="0" rIns="0" rtlCol="0" anchor="ctr" anchorCtr="0">
            <a:normAutofit/>
          </a:bodyPr>
          <a:lstStyle/>
          <a:p>
            <a:pPr>
              <a:lnSpc>
                <a:spcPct val="120000"/>
              </a:lnSpc>
            </a:pPr>
            <a:r>
              <a:rPr kumimoji="1" lang="zh-CN" altLang="en-US" sz="2400" b="1" dirty="0">
                <a:solidFill>
                  <a:schemeClr val="accent2"/>
                </a:solidFill>
              </a:rPr>
              <a:t>方面级情感分类</a:t>
            </a:r>
          </a:p>
        </p:txBody>
      </p:sp>
      <p:cxnSp>
        <p:nvCxnSpPr>
          <p:cNvPr id="45" name="直线连接符 44"/>
          <p:cNvCxnSpPr/>
          <p:nvPr/>
        </p:nvCxnSpPr>
        <p:spPr>
          <a:xfrm>
            <a:off x="3329337" y="3619213"/>
            <a:ext cx="478971" cy="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7" name="文本框 46"/>
          <p:cNvSpPr txBox="1"/>
          <p:nvPr/>
        </p:nvSpPr>
        <p:spPr>
          <a:xfrm>
            <a:off x="2754773" y="4890819"/>
            <a:ext cx="8633948" cy="497316"/>
          </a:xfrm>
          <a:prstGeom prst="rect">
            <a:avLst/>
          </a:prstGeom>
          <a:noFill/>
        </p:spPr>
        <p:txBody>
          <a:bodyPr wrap="square" lIns="0" rIns="0" rtlCol="0" anchor="ctr" anchorCtr="0">
            <a:normAutofit/>
          </a:bodyPr>
          <a:lstStyle/>
          <a:p>
            <a:pPr>
              <a:lnSpc>
                <a:spcPct val="120000"/>
              </a:lnSpc>
            </a:pPr>
            <a:r>
              <a:rPr kumimoji="1" lang="zh-CN" altLang="en-US" sz="2400" b="1" dirty="0">
                <a:solidFill>
                  <a:schemeClr val="accent2"/>
                </a:solidFill>
              </a:rPr>
              <a:t>价值</a:t>
            </a:r>
            <a:r>
              <a:rPr kumimoji="1" lang="en-US" altLang="zh-CN" sz="2400" b="1" dirty="0">
                <a:solidFill>
                  <a:schemeClr val="accent2"/>
                </a:solidFill>
              </a:rPr>
              <a:t> &amp; </a:t>
            </a:r>
            <a:r>
              <a:rPr kumimoji="1" lang="zh-CN" altLang="en-US" sz="2400" b="1" dirty="0">
                <a:solidFill>
                  <a:schemeClr val="accent2"/>
                </a:solidFill>
              </a:rPr>
              <a:t>意义</a:t>
            </a:r>
          </a:p>
        </p:txBody>
      </p:sp>
      <p:cxnSp>
        <p:nvCxnSpPr>
          <p:cNvPr id="48" name="直线连接符 47"/>
          <p:cNvCxnSpPr/>
          <p:nvPr/>
        </p:nvCxnSpPr>
        <p:spPr>
          <a:xfrm>
            <a:off x="2754773" y="5402649"/>
            <a:ext cx="478971" cy="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9" name="文本占位符 2"/>
          <p:cNvSpPr txBox="1"/>
          <p:nvPr/>
        </p:nvSpPr>
        <p:spPr>
          <a:xfrm>
            <a:off x="3329338" y="3709087"/>
            <a:ext cx="8059388" cy="763137"/>
          </a:xfrm>
          <a:prstGeom prst="rect">
            <a:avLst/>
          </a:prstGeom>
        </p:spPr>
        <p:txBody>
          <a:bodyPr vert="horz" lIns="0" tIns="45720" rIns="91440" bIns="45720" rtlCol="0">
            <a:normAutofit fontScale="9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40000"/>
              </a:lnSpc>
              <a:spcBef>
                <a:spcPts val="0"/>
              </a:spcBef>
              <a:spcAft>
                <a:spcPts val="600"/>
              </a:spcAft>
              <a:buFont typeface="Arial" panose="020B0604020202020204" pitchFamily="34" charset="0"/>
              <a:buNone/>
            </a:pPr>
            <a:r>
              <a:rPr kumimoji="1" lang="zh-CN" altLang="en-US" sz="1800" dirty="0">
                <a:solidFill>
                  <a:schemeClr val="tx1">
                    <a:lumMod val="75000"/>
                    <a:lumOff val="25000"/>
                  </a:schemeClr>
                </a:solidFill>
              </a:rPr>
              <a:t>对于目前的技术来说，通过深度学习等方法进行文本分析的技术已经成熟，并且部分以用于商用，在此基础上，进行方面级别的情感分类是优化文本分析的良好方案。</a:t>
            </a:r>
          </a:p>
        </p:txBody>
      </p:sp>
      <p:sp>
        <p:nvSpPr>
          <p:cNvPr id="50" name="文本占位符 2"/>
          <p:cNvSpPr txBox="1"/>
          <p:nvPr/>
        </p:nvSpPr>
        <p:spPr>
          <a:xfrm>
            <a:off x="2754773" y="5433394"/>
            <a:ext cx="8633949" cy="763137"/>
          </a:xfrm>
          <a:prstGeom prst="rect">
            <a:avLst/>
          </a:prstGeom>
        </p:spPr>
        <p:txBody>
          <a:bodyPr vert="horz" lIns="0" tIns="45720" rIns="91440" bIns="45720" rtlCol="0">
            <a:normAutofit fontScale="9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40000"/>
              </a:lnSpc>
              <a:spcBef>
                <a:spcPts val="0"/>
              </a:spcBef>
              <a:spcAft>
                <a:spcPts val="600"/>
              </a:spcAft>
              <a:buFont typeface="Arial" panose="020B0604020202020204" pitchFamily="34" charset="0"/>
              <a:buNone/>
            </a:pPr>
            <a:r>
              <a:rPr kumimoji="1" lang="zh-CN" altLang="en-US" sz="1800" dirty="0">
                <a:solidFill>
                  <a:schemeClr val="tx1">
                    <a:lumMod val="75000"/>
                    <a:lumOff val="25000"/>
                  </a:schemeClr>
                </a:solidFill>
              </a:rPr>
              <a:t>情感分类技术在基于方面级别的基础下可以分析一个具体事物的不同方面上的评价，在分析文本数据中可以带来有效的信息，以此可以直接的提取事物的不同方面的评价情况。</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5102102" y="1696052"/>
            <a:ext cx="2060821" cy="2215991"/>
          </a:xfrm>
          <a:prstGeom prst="rect">
            <a:avLst/>
          </a:prstGeom>
          <a:noFill/>
        </p:spPr>
        <p:txBody>
          <a:bodyPr wrap="none" lIns="0" rtlCol="0">
            <a:spAutoFit/>
          </a:bodyPr>
          <a:lstStyle/>
          <a:p>
            <a:pPr algn="l"/>
            <a:r>
              <a:rPr kumimoji="1" lang="en-US" altLang="zh-CN" sz="13800" b="1" dirty="0">
                <a:gradFill>
                  <a:gsLst>
                    <a:gs pos="0">
                      <a:schemeClr val="accent3">
                        <a:lumMod val="60000"/>
                        <a:lumOff val="40000"/>
                      </a:schemeClr>
                    </a:gs>
                    <a:gs pos="100000">
                      <a:schemeClr val="accent3">
                        <a:lumMod val="20000"/>
                        <a:lumOff val="80000"/>
                        <a:alpha val="0"/>
                      </a:schemeClr>
                    </a:gs>
                  </a:gsLst>
                  <a:lin ang="5400000" scaled="1"/>
                </a:gradFill>
              </a:rPr>
              <a:t>02</a:t>
            </a:r>
            <a:endParaRPr kumimoji="1" lang="zh-CN" altLang="en-US" sz="13800" b="1" dirty="0">
              <a:gradFill>
                <a:gsLst>
                  <a:gs pos="0">
                    <a:schemeClr val="accent3">
                      <a:lumMod val="60000"/>
                      <a:lumOff val="40000"/>
                    </a:schemeClr>
                  </a:gs>
                  <a:gs pos="100000">
                    <a:schemeClr val="accent3">
                      <a:lumMod val="20000"/>
                      <a:lumOff val="80000"/>
                      <a:alpha val="0"/>
                    </a:schemeClr>
                  </a:gs>
                </a:gsLst>
                <a:lin ang="5400000" scaled="1"/>
              </a:gradFill>
            </a:endParaRPr>
          </a:p>
        </p:txBody>
      </p:sp>
      <p:sp>
        <p:nvSpPr>
          <p:cNvPr id="9" name="文本占位符 39"/>
          <p:cNvSpPr txBox="1"/>
          <p:nvPr/>
        </p:nvSpPr>
        <p:spPr>
          <a:xfrm>
            <a:off x="3078999" y="3028846"/>
            <a:ext cx="6034004" cy="883197"/>
          </a:xfrm>
          <a:prstGeom prst="rect">
            <a:avLst/>
          </a:prstGeom>
        </p:spPr>
        <p:txBody>
          <a:bodyPr lIns="0" tIns="0" rIns="0" bIns="0" anchor="ctr" anchorCtr="0">
            <a:normAutofit fontScale="97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kumimoji="1" lang="zh-CN" altLang="en-US" sz="6000" dirty="0">
                <a:solidFill>
                  <a:srgbClr val="297ED5"/>
                </a:solidFill>
                <a:sym typeface="+mn-ea"/>
              </a:rPr>
              <a:t>研究原理与方法</a:t>
            </a:r>
            <a:endParaRPr kumimoji="1" lang="zh-CN" altLang="en-US" sz="6000" b="1" dirty="0">
              <a:solidFill>
                <a:srgbClr val="297ED5"/>
              </a:solidFill>
              <a:sym typeface="+mn-ea"/>
            </a:endParaRPr>
          </a:p>
        </p:txBody>
      </p:sp>
      <p:sp>
        <p:nvSpPr>
          <p:cNvPr id="6" name="文本框 5"/>
          <p:cNvSpPr txBox="1"/>
          <p:nvPr/>
        </p:nvSpPr>
        <p:spPr>
          <a:xfrm>
            <a:off x="3078999" y="3836589"/>
            <a:ext cx="6034794" cy="322456"/>
          </a:xfrm>
          <a:prstGeom prst="rect">
            <a:avLst/>
          </a:prstGeom>
          <a:noFill/>
        </p:spPr>
        <p:txBody>
          <a:bodyPr wrap="square" lIns="0" tIns="0" rIns="0" bIns="0" rtlCol="0" anchor="ctr" anchorCtr="0">
            <a:normAutofit/>
          </a:bodyPr>
          <a:lstStyle/>
          <a:p>
            <a:pPr algn="dist"/>
            <a:r>
              <a:rPr kumimoji="1" lang="en-US" altLang="zh-CN" sz="2000" dirty="0">
                <a:solidFill>
                  <a:schemeClr val="tx2"/>
                </a:solidFill>
                <a:sym typeface="+mn-ea"/>
              </a:rPr>
              <a:t>Principle and Methods</a:t>
            </a:r>
            <a:endParaRPr kumimoji="1" lang="zh-CN" altLang="en-US" sz="2000" dirty="0">
              <a:solidFill>
                <a:schemeClr val="tx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研究原理与方法</a:t>
            </a:r>
          </a:p>
        </p:txBody>
      </p:sp>
      <p:pic>
        <p:nvPicPr>
          <p:cNvPr id="4" name="图片占位符 3"/>
          <p:cNvPicPr>
            <a:picLocks noGrp="1" noChangeAspect="1"/>
          </p:cNvPicPr>
          <p:nvPr>
            <p:ph type="pic" sz="quarter" idx="11"/>
          </p:nvPr>
        </p:nvPicPr>
        <p:blipFill>
          <a:blip r:embed="rId2"/>
          <a:stretch>
            <a:fillRect/>
          </a:stretch>
        </p:blipFill>
        <p:spPr>
          <a:xfrm>
            <a:off x="939165" y="3085465"/>
            <a:ext cx="5031740" cy="1452880"/>
          </a:xfrm>
          <a:prstGeom prst="rect">
            <a:avLst/>
          </a:prstGeom>
        </p:spPr>
      </p:pic>
      <p:sp>
        <p:nvSpPr>
          <p:cNvPr id="5" name="文本框 4"/>
          <p:cNvSpPr txBox="1"/>
          <p:nvPr/>
        </p:nvSpPr>
        <p:spPr>
          <a:xfrm>
            <a:off x="6393180" y="1358265"/>
            <a:ext cx="5419725" cy="4572635"/>
          </a:xfrm>
          <a:prstGeom prst="rect">
            <a:avLst/>
          </a:prstGeom>
          <a:noFill/>
        </p:spPr>
        <p:txBody>
          <a:bodyPr wrap="square" lIns="180000" tIns="180000" rIns="180000" bIns="180000" rtlCol="0">
            <a:spAutoFit/>
          </a:bodyPr>
          <a:lstStyle/>
          <a:p>
            <a:pPr algn="just" fontAlgn="auto">
              <a:lnSpc>
                <a:spcPct val="130000"/>
              </a:lnSpc>
              <a:spcAft>
                <a:spcPts val="1000"/>
              </a:spcAft>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文字是人类作为智慧生命的一种标志，而在文本数据中通常都蕴含着各种情感信息在其中。</a:t>
            </a:r>
          </a:p>
          <a:p>
            <a:pPr algn="just" fontAlgn="auto">
              <a:lnSpc>
                <a:spcPct val="130000"/>
              </a:lnSpc>
              <a:spcAft>
                <a:spcPts val="1000"/>
              </a:spcAft>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大数据时代来临后，大量的文本数据可供分析，常规的分析方法是分析句子的情感极性，但对于一个句子中出现多个情感极性词语的情况难以解决，而方面级情感分类对于这种情况有着较好的解决方法。</a:t>
            </a:r>
          </a:p>
          <a:p>
            <a:pPr algn="just" fontAlgn="auto">
              <a:lnSpc>
                <a:spcPct val="130000"/>
              </a:lnSpc>
              <a:spcAft>
                <a:spcPts val="1000"/>
              </a:spcAft>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方面级情感分类的定义指的是对于一个给定的由 n 个词和方面词</a:t>
            </a:r>
            <a:r>
              <a:rPr kumimoji="1" lang="en-US" altLang="zh-CN" dirty="0">
                <a:solidFill>
                  <a:schemeClr val="tx1">
                    <a:lumMod val="75000"/>
                    <a:lumOff val="25000"/>
                  </a:schemeClr>
                </a:solidFill>
              </a:rPr>
              <a:t>w</a:t>
            </a:r>
            <a:r>
              <a:rPr kumimoji="1" lang="en-US" altLang="zh-CN" baseline="30000" dirty="0">
                <a:solidFill>
                  <a:schemeClr val="tx1">
                    <a:lumMod val="75000"/>
                    <a:lumOff val="25000"/>
                  </a:schemeClr>
                </a:solidFill>
              </a:rPr>
              <a:t>i</a:t>
            </a:r>
            <a:r>
              <a:rPr kumimoji="1" lang="zh-CN" altLang="en-US" dirty="0">
                <a:solidFill>
                  <a:schemeClr val="tx1">
                    <a:lumMod val="75000"/>
                    <a:lumOff val="25000"/>
                  </a:schemeClr>
                </a:solidFill>
              </a:rPr>
              <a:t>组成的句子，方面级情感分类意旨在确定句子 s 针对方面词的情感极性，如图所示。</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zh-CN" altLang="en-US"/>
              <a:t>研究原理与方法</a:t>
            </a:r>
          </a:p>
        </p:txBody>
      </p:sp>
      <p:pic>
        <p:nvPicPr>
          <p:cNvPr id="10" name="图片占位符 9"/>
          <p:cNvPicPr>
            <a:picLocks noGrp="1" noChangeAspect="1"/>
          </p:cNvPicPr>
          <p:nvPr>
            <p:ph type="pic" sz="quarter" idx="11"/>
          </p:nvPr>
        </p:nvPicPr>
        <p:blipFill>
          <a:blip r:embed="rId2"/>
          <a:stretch>
            <a:fillRect/>
          </a:stretch>
        </p:blipFill>
        <p:spPr>
          <a:xfrm>
            <a:off x="1764665" y="3884930"/>
            <a:ext cx="3255645" cy="2319655"/>
          </a:xfrm>
          <a:prstGeom prst="rect">
            <a:avLst/>
          </a:prstGeom>
        </p:spPr>
      </p:pic>
      <p:pic>
        <p:nvPicPr>
          <p:cNvPr id="11" name="图片占位符 10"/>
          <p:cNvPicPr>
            <a:picLocks noGrp="1" noChangeAspect="1"/>
          </p:cNvPicPr>
          <p:nvPr>
            <p:ph type="pic" sz="quarter" idx="12"/>
          </p:nvPr>
        </p:nvPicPr>
        <p:blipFill>
          <a:blip r:embed="rId3"/>
          <a:stretch>
            <a:fillRect/>
          </a:stretch>
        </p:blipFill>
        <p:spPr>
          <a:xfrm>
            <a:off x="6260465" y="1791970"/>
            <a:ext cx="5045075" cy="1459865"/>
          </a:xfrm>
          <a:prstGeom prst="rect">
            <a:avLst/>
          </a:prstGeom>
        </p:spPr>
      </p:pic>
      <p:sp>
        <p:nvSpPr>
          <p:cNvPr id="12" name="文本框 11"/>
          <p:cNvSpPr txBox="1"/>
          <p:nvPr/>
        </p:nvSpPr>
        <p:spPr>
          <a:xfrm>
            <a:off x="683895" y="1105535"/>
            <a:ext cx="5417185" cy="2769870"/>
          </a:xfrm>
          <a:prstGeom prst="rect">
            <a:avLst/>
          </a:prstGeom>
          <a:noFill/>
        </p:spPr>
        <p:txBody>
          <a:bodyPr wrap="square" lIns="180000" tIns="180000" rIns="180000" bIns="180000" rtlCol="0">
            <a:spAutoFit/>
          </a:bodyPr>
          <a:lstStyle/>
          <a:p>
            <a:pPr algn="just" fontAlgn="auto">
              <a:lnSpc>
                <a:spcPts val="2600"/>
              </a:lnSpc>
              <a:spcAft>
                <a:spcPts val="600"/>
              </a:spcAft>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情感分类会分为不同的粒度划分，粗粒度包括了篇章级、句子级，篇章级属于二分类问题，主要包括正向情感以及负向情感。</a:t>
            </a:r>
          </a:p>
          <a:p>
            <a:pPr algn="just" fontAlgn="auto">
              <a:lnSpc>
                <a:spcPts val="2600"/>
              </a:lnSpc>
              <a:spcAft>
                <a:spcPts val="600"/>
              </a:spcAft>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句子级则是三分类问题，主要包括正向、负向以及中立情感。细粒度则是方面级，方面级拥有的是多分类问题，对于一个物件的各个方面可以分析出不同的情感，譬如物件的耐用性、时尚性等……</a:t>
            </a:r>
          </a:p>
        </p:txBody>
      </p:sp>
      <p:sp>
        <p:nvSpPr>
          <p:cNvPr id="13" name="文本框 12"/>
          <p:cNvSpPr txBox="1"/>
          <p:nvPr/>
        </p:nvSpPr>
        <p:spPr>
          <a:xfrm>
            <a:off x="6217920" y="3731895"/>
            <a:ext cx="5130165" cy="2359660"/>
          </a:xfrm>
          <a:prstGeom prst="rect">
            <a:avLst/>
          </a:prstGeom>
          <a:noFill/>
        </p:spPr>
        <p:txBody>
          <a:bodyPr wrap="square" lIns="180000" tIns="180000" rIns="180000" bIns="180000" rtlCol="0">
            <a:spAutoFit/>
          </a:bodyPr>
          <a:lstStyle/>
          <a:p>
            <a:pPr algn="just">
              <a:lnSpc>
                <a:spcPts val="2600"/>
              </a:lnSpc>
              <a:spcAft>
                <a:spcPts val="600"/>
              </a:spcAft>
              <a:buClrTx/>
              <a:buSzTx/>
              <a:buNone/>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SDGCN 算法模型中提出了一种新型的情感依赖关系建模方法，可以用于方面级情感分类。在 SDGCN 中，一个节点代表着一个方面，一条边代表着两个节点之间的依赖关系，通过这种依赖关系数据，对于多节点的图数据而言，我们可以简 单的推断出节点本身的情感极性</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zh-CN" altLang="en-US">
                <a:sym typeface="+mn-ea"/>
              </a:rPr>
              <a:t>研究原理与方法</a:t>
            </a:r>
            <a:endParaRPr lang="zh-CN" altLang="en-US"/>
          </a:p>
        </p:txBody>
      </p:sp>
      <p:pic>
        <p:nvPicPr>
          <p:cNvPr id="10" name="图片占位符 9"/>
          <p:cNvPicPr>
            <a:picLocks noGrp="1" noChangeAspect="1"/>
          </p:cNvPicPr>
          <p:nvPr>
            <p:ph type="pic" sz="quarter" idx="11"/>
          </p:nvPr>
        </p:nvPicPr>
        <p:blipFill>
          <a:blip r:embed="rId2"/>
          <a:stretch>
            <a:fillRect/>
          </a:stretch>
        </p:blipFill>
        <p:spPr>
          <a:xfrm>
            <a:off x="899795" y="1683385"/>
            <a:ext cx="5137150" cy="4109720"/>
          </a:xfrm>
          <a:prstGeom prst="rect">
            <a:avLst/>
          </a:prstGeom>
        </p:spPr>
      </p:pic>
      <p:sp>
        <p:nvSpPr>
          <p:cNvPr id="13" name="文本框 12"/>
          <p:cNvSpPr txBox="1"/>
          <p:nvPr/>
        </p:nvSpPr>
        <p:spPr>
          <a:xfrm>
            <a:off x="6251575" y="1477645"/>
            <a:ext cx="5247005" cy="4521200"/>
          </a:xfrm>
          <a:prstGeom prst="rect">
            <a:avLst/>
          </a:prstGeom>
          <a:noFill/>
        </p:spPr>
        <p:txBody>
          <a:bodyPr wrap="square" lIns="180000" tIns="180000" rIns="180000" bIns="180000" rtlCol="0">
            <a:spAutoFit/>
          </a:bodyPr>
          <a:lstStyle/>
          <a:p>
            <a:pPr algn="just" fontAlgn="auto">
              <a:lnSpc>
                <a:spcPct val="130000"/>
              </a:lnSpc>
              <a:spcAft>
                <a:spcPts val="1600"/>
              </a:spcAft>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大部分现有的方法中，都是对于一个句子单独的去对不同的方面进行建模，却忽略了不同方面之间的情感依赖关系，于是SDGCN利用这一点来挖掘不同方面之间的情感依赖关系来获得额外的信息以带来有用的价值</a:t>
            </a:r>
            <a:r>
              <a:rPr kumimoji="1" lang="en-US" altLang="zh-CN" dirty="0">
                <a:solidFill>
                  <a:schemeClr val="tx1">
                    <a:lumMod val="75000"/>
                    <a:lumOff val="25000"/>
                  </a:schemeClr>
                </a:solidFill>
              </a:rPr>
              <a:t>。</a:t>
            </a:r>
          </a:p>
          <a:p>
            <a:pPr algn="just" fontAlgn="auto">
              <a:lnSpc>
                <a:spcPct val="130000"/>
              </a:lnSpc>
              <a:spcAft>
                <a:spcPts val="1600"/>
              </a:spcAft>
            </a:pPr>
            <a:r>
              <a:rPr kumimoji="1" lang="en-US" altLang="zh-CN" dirty="0">
                <a:solidFill>
                  <a:schemeClr val="tx1">
                    <a:lumMod val="75000"/>
                    <a:lumOff val="25000"/>
                  </a:schemeClr>
                </a:solidFill>
              </a:rPr>
              <a:t>       利用情感依赖关系图来尽可能的获取有用信息。在捕捉特征这一块也利用了双向注意力机制，通过 Bi-LSTM 从上下文到</a:t>
            </a:r>
            <a:r>
              <a:rPr kumimoji="1" lang="zh-CN" altLang="en-US" dirty="0">
                <a:solidFill>
                  <a:schemeClr val="tx1">
                    <a:lumMod val="75000"/>
                    <a:lumOff val="25000"/>
                  </a:schemeClr>
                </a:solidFill>
              </a:rPr>
              <a:t>方面词</a:t>
            </a:r>
            <a:r>
              <a:rPr kumimoji="1" lang="en-US" altLang="zh-CN" dirty="0">
                <a:solidFill>
                  <a:schemeClr val="tx1">
                    <a:lumMod val="75000"/>
                    <a:lumOff val="25000"/>
                  </a:schemeClr>
                </a:solidFill>
              </a:rPr>
              <a:t>和</a:t>
            </a:r>
            <a:r>
              <a:rPr kumimoji="1" lang="zh-CN" altLang="en-US" dirty="0">
                <a:solidFill>
                  <a:schemeClr val="tx1">
                    <a:lumMod val="75000"/>
                    <a:lumOff val="25000"/>
                  </a:schemeClr>
                </a:solidFill>
              </a:rPr>
              <a:t>方面词</a:t>
            </a:r>
            <a:r>
              <a:rPr kumimoji="1" lang="en-US" altLang="zh-CN" dirty="0">
                <a:solidFill>
                  <a:schemeClr val="tx1">
                    <a:lumMod val="75000"/>
                    <a:lumOff val="25000"/>
                  </a:schemeClr>
                </a:solidFill>
              </a:rPr>
              <a:t>到上下文的方式可以获得双向的特征数据以用于后续的信息来源。在此之前的 embedding 是指来自于 GloVe 嵌入或者预训练的 BERT 嵌入。</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normAutofit/>
          </a:bodyPr>
          <a:lstStyle/>
          <a:p>
            <a:r>
              <a:rPr lang="zh-CN" altLang="en-US">
                <a:sym typeface="+mn-ea"/>
              </a:rPr>
              <a:t>研究原理与方法</a:t>
            </a:r>
            <a:endParaRPr lang="zh-CN" altLang="en-US"/>
          </a:p>
        </p:txBody>
      </p:sp>
      <p:pic>
        <p:nvPicPr>
          <p:cNvPr id="11" name="图片占位符 10"/>
          <p:cNvPicPr>
            <a:picLocks noGrp="1" noChangeAspect="1"/>
          </p:cNvPicPr>
          <p:nvPr>
            <p:ph type="pic" sz="quarter" idx="11"/>
          </p:nvPr>
        </p:nvPicPr>
        <p:blipFill>
          <a:blip r:embed="rId2"/>
          <a:stretch>
            <a:fillRect/>
          </a:stretch>
        </p:blipFill>
        <p:spPr>
          <a:xfrm>
            <a:off x="991870" y="1846580"/>
            <a:ext cx="4901565" cy="3680460"/>
          </a:xfrm>
          <a:prstGeom prst="rect">
            <a:avLst/>
          </a:prstGeom>
          <a:ln>
            <a:noFill/>
          </a:ln>
        </p:spPr>
      </p:pic>
      <p:sp>
        <p:nvSpPr>
          <p:cNvPr id="12" name="文本框 11"/>
          <p:cNvSpPr txBox="1"/>
          <p:nvPr/>
        </p:nvSpPr>
        <p:spPr>
          <a:xfrm>
            <a:off x="6463030" y="1727200"/>
            <a:ext cx="4902200" cy="3596640"/>
          </a:xfrm>
          <a:prstGeom prst="rect">
            <a:avLst/>
          </a:prstGeom>
          <a:noFill/>
        </p:spPr>
        <p:txBody>
          <a:bodyPr wrap="square" lIns="180000" tIns="180000" rIns="180000" bIns="180000" rtlCol="0">
            <a:spAutoFit/>
          </a:bodyPr>
          <a:lstStyle/>
          <a:p>
            <a:pPr algn="just">
              <a:lnSpc>
                <a:spcPct val="130000"/>
              </a:lnSpc>
              <a:spcAft>
                <a:spcPts val="600"/>
              </a:spcAft>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本文所使用的训练数据集是 SemEval-2014-task4以及 SemEval-2014- task9，包含了 Restaurant、Laptop、Twitter 环境中的一些对话以及评价，其中有对服务、食品、环境、物品、事件的点评，每一条样本由句子和一个方面词汇构成和该句子的情感极性所构成，每个句子包括了 1 到 13 个方面词汇，对于大多数数据来说，方面词汇的数量大部分为 1 到 4 个。</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HeaderHeight&quot;:15.0,&quot;FooterHeight&quot;:9.0,&quot;SideMargin&quot;:5.5,&quot;TopMargin&quot;:0.0,&quot;BottomMargin&quot;:0.0,&quot;IntervalMargin&quot;:1.5,&quot;SettingType&quot;:&quot;System&quot;}"/>
</p:tagLst>
</file>

<file path=ppt/theme/theme1.xml><?xml version="1.0" encoding="utf-8"?>
<a:theme xmlns:a="http://schemas.openxmlformats.org/drawingml/2006/main" name="Office 主题​​">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模板">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solidFill>
            <a:schemeClr val="accent2"/>
          </a:solidFill>
        </a:ln>
      </a:spPr>
      <a:bodyPr rot="0" spcFirstLastPara="0" vertOverflow="overflow" horzOverflow="overflow" vert="horz" wrap="square" lIns="180000" tIns="180000" rIns="180000" bIns="180000" numCol="1" spcCol="0" rtlCol="0" fromWordArt="0" anchor="t" anchorCtr="0" forceAA="0" compatLnSpc="1">
        <a:normAutofit/>
      </a:bodyPr>
      <a:lstStyle>
        <a:defPPr algn="l">
          <a:lnSpc>
            <a:spcPct val="130000"/>
          </a:lnSpc>
          <a:defRPr kumimoji="1" sz="2000" dirty="0" smtClean="0">
            <a:solidFill>
              <a:schemeClr val="tx1">
                <a:lumMod val="75000"/>
                <a:lumOff val="25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0000" tIns="180000" rIns="180000" bIns="180000" rtlCol="0">
        <a:spAutoFit/>
      </a:bodyPr>
      <a:lstStyle>
        <a:defPPr algn="just">
          <a:lnSpc>
            <a:spcPct val="130000"/>
          </a:lnSpc>
          <a:spcAft>
            <a:spcPts val="600"/>
          </a:spcAft>
          <a:defRPr kumimoji="1" dirty="0">
            <a:solidFill>
              <a:schemeClr val="tx1">
                <a:lumMod val="75000"/>
                <a:lumOff val="25000"/>
              </a:schemeClr>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TotalTime>
  <Words>1182</Words>
  <Application>Microsoft Macintosh PowerPoint</Application>
  <PresentationFormat>宽屏</PresentationFormat>
  <Paragraphs>65</Paragraphs>
  <Slides>15</Slides>
  <Notes>0</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15</vt:i4>
      </vt:variant>
    </vt:vector>
  </HeadingPairs>
  <TitlesOfParts>
    <vt:vector size="24" baseType="lpstr">
      <vt:lpstr>等线</vt:lpstr>
      <vt:lpstr>微软雅黑</vt:lpstr>
      <vt:lpstr>Arial</vt:lpstr>
      <vt:lpstr>Calibri</vt:lpstr>
      <vt:lpstr>Century Gothic</vt:lpstr>
      <vt:lpstr>Segoe UI</vt:lpstr>
      <vt:lpstr>Segoe UI Light</vt:lpstr>
      <vt:lpstr>Office 主题​​</vt:lpstr>
      <vt:lpstr>1_OfficePLUS</vt:lpstr>
      <vt:lpstr>PowerPoint 演示文稿</vt:lpstr>
      <vt:lpstr>PowerPoint 演示文稿</vt:lpstr>
      <vt:lpstr>PowerPoint 演示文稿</vt:lpstr>
      <vt:lpstr>研究背景与意义</vt:lpstr>
      <vt:lpstr>PowerPoint 演示文稿</vt:lpstr>
      <vt:lpstr>研究原理与方法</vt:lpstr>
      <vt:lpstr>研究原理与方法</vt:lpstr>
      <vt:lpstr>研究原理与方法</vt:lpstr>
      <vt:lpstr>研究原理与方法</vt:lpstr>
      <vt:lpstr>研究原理与方法</vt:lpstr>
      <vt:lpstr>PowerPoint 演示文稿</vt:lpstr>
      <vt:lpstr>研究不足与讨论</vt:lpstr>
      <vt:lpstr>PowerPoint 演示文稿</vt:lpstr>
      <vt:lpstr>研究结论和展望</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zhou</dc:creator>
  <cp:lastModifiedBy>office user</cp:lastModifiedBy>
  <cp:revision>290</cp:revision>
  <cp:lastPrinted>2022-05-12T14:39:32Z</cp:lastPrinted>
  <dcterms:created xsi:type="dcterms:W3CDTF">2022-05-12T14:39:32Z</dcterms:created>
  <dcterms:modified xsi:type="dcterms:W3CDTF">2022-05-15T15:08:58Z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2019-05-10T09:28:08.0350032Z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a3d39c64-67eb-4225-a22b-7af955a92bde</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21F5B43FB01531A6487477621C159CCA</vt:lpwstr>
  </property>
  <property fmtid="{D5CDD505-2E9C-101B-9397-08002B2CF9AE}" pid="12" name="KSOProductBuildVer">
    <vt:lpwstr>2052-4.1.1.6664</vt:lpwstr>
  </property>
</Properties>
</file>